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p15="http://schemas.microsoft.com/office/powerpoint/2012/main" xmlns:a="http://schemas.openxmlformats.org/drawingml/2006/main" xmlns:r="http://schemas.openxmlformats.org/officeDocument/2006/relationships" xmlns:p="http://schemas.openxmlformats.org/presentationml/2006/main" saveSubsetFonts="1">
  <p:sldMasterIdLst>
    <p:sldMasterId id="2147483648" r:id="rId1"/>
  </p:sldMasterIdLst>
  <p:sldIdLst>
    <p:sldId id="306" r:id="R76fffcd297264176"/>
    <p:sldId id="307" r:id="Ra1213d6455054236"/>
    <p:sldId id="308" r:id="R149cf5ec2c9b41ec"/>
    <p:sldId id="309" r:id="R6bceae9a438a4ce4"/>
    <p:sldId id="310" r:id="R40f5dbdc8e9f463c"/>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00" autoAdjust="0"/>
    <p:restoredTop sz="94660"/>
  </p:normalViewPr>
  <p:slideViewPr>
    <p:cSldViewPr snapToGrid="0">
      <p:cViewPr varScale="1">
        <p:scale>
          <a:sx n="107" d="100"/>
          <a:sy n="107" d="100"/>
        </p:scale>
        <p:origin x="750" y="78"/>
      </p:cViewPr>
      <p:guideLst/>
    </p:cSldViewPr>
  </p:slideViewPr>
  <p:notesTextViewPr>
    <p:cViewPr>
      <p:scale>
        <a:sx n="1" d="1"/>
        <a:sy n="1" d="1"/>
      </p:scale>
      <p:origin x="0" y="0"/>
    </p:cViewPr>
  </p:notesTextViewPr>
  <p:gridSpacing cx="72008" cy="72008"/>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76fffcd297264176" /><Relationship Type="http://schemas.openxmlformats.org/officeDocument/2006/relationships/slide" Target="/ppt/slides/slide3.xml" Id="Ra1213d6455054236" /><Relationship Type="http://schemas.openxmlformats.org/officeDocument/2006/relationships/slide" Target="/ppt/slides/slide4.xml" Id="R149cf5ec2c9b41ec" /><Relationship Type="http://schemas.openxmlformats.org/officeDocument/2006/relationships/slide" Target="/ppt/slides/slide5.xml" Id="R6bceae9a438a4ce4" /><Relationship Type="http://schemas.openxmlformats.org/officeDocument/2006/relationships/slide" Target="/ppt/slides/slide6.xml" Id="R40f5dbdc8e9f463c" /></Relationships>
</file>

<file path=ppt/media/image1.jpeg>
</file>

<file path=ppt/media/image10.jpeg>
</file>

<file path=ppt/media/image11.jpeg>
</file>

<file path=ppt/media/image12.jpeg>
</file>

<file path=ppt/media/image13.jpeg>
</file>

<file path=ppt/media/image2.jp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91725E2-8567-4BCC-4A5B-DE859E0CDE20}"/>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es-MX"/>
          </a:p>
        </p:txBody>
      </p:sp>
      <p:sp>
        <p:nvSpPr>
          <p:cNvPr id="3" name="Subtítulo 2">
            <a:extLst>
              <a:ext uri="{FF2B5EF4-FFF2-40B4-BE49-F238E27FC236}">
                <a16:creationId xmlns:a16="http://schemas.microsoft.com/office/drawing/2014/main" id="{F24AB3DD-3E87-6F90-37B0-820C6B18528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s-MX"/>
          </a:p>
        </p:txBody>
      </p:sp>
      <p:sp>
        <p:nvSpPr>
          <p:cNvPr id="4" name="Marcador de fecha 3">
            <a:extLst>
              <a:ext uri="{FF2B5EF4-FFF2-40B4-BE49-F238E27FC236}">
                <a16:creationId xmlns:a16="http://schemas.microsoft.com/office/drawing/2014/main" id="{C73FB9ED-1030-148B-F4E0-B55000B3D786}"/>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5" name="Marcador de pie de página 4">
            <a:extLst>
              <a:ext uri="{FF2B5EF4-FFF2-40B4-BE49-F238E27FC236}">
                <a16:creationId xmlns:a16="http://schemas.microsoft.com/office/drawing/2014/main" id="{6EABC07D-2AEF-3A33-5B06-CD713D8D2C1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5B4A1E35-FB2A-1589-5B55-3959ABF40935}"/>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40980794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D63320B-8836-5B6E-17F4-1B161D81B876}"/>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C0698FE7-37E2-3F63-2AE1-CC6C0DC32EAD}"/>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99819168-AC06-7C97-8B0C-3D7E4A80CC73}"/>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5" name="Marcador de pie de página 4">
            <a:extLst>
              <a:ext uri="{FF2B5EF4-FFF2-40B4-BE49-F238E27FC236}">
                <a16:creationId xmlns:a16="http://schemas.microsoft.com/office/drawing/2014/main" id="{B87CBF00-B92A-A8DD-AA8C-332D185821EA}"/>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FD09B2AA-FB79-ADC5-AC71-8C8FECC7BA19}"/>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264927277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8468FE0A-8CAF-DA63-7EA7-59F88C4C87EF}"/>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es-MX"/>
          </a:p>
        </p:txBody>
      </p:sp>
      <p:sp>
        <p:nvSpPr>
          <p:cNvPr id="3" name="Marcador de texto vertical 2">
            <a:extLst>
              <a:ext uri="{FF2B5EF4-FFF2-40B4-BE49-F238E27FC236}">
                <a16:creationId xmlns:a16="http://schemas.microsoft.com/office/drawing/2014/main" id="{A8B1F341-3F27-F389-6BDC-ED58C16C8F95}"/>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7C3B958F-2C73-AACA-F526-CA6A59C89380}"/>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5" name="Marcador de pie de página 4">
            <a:extLst>
              <a:ext uri="{FF2B5EF4-FFF2-40B4-BE49-F238E27FC236}">
                <a16:creationId xmlns:a16="http://schemas.microsoft.com/office/drawing/2014/main" id="{2F4F673F-7855-4119-562B-B5F77FEB1081}"/>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876D92AA-DADF-C10E-F1F3-85D79F9B68BA}"/>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2912735325"/>
      </p:ext>
    </p:extLst>
  </p:cSld>
  <p:clrMapOvr>
    <a:masterClrMapping/>
  </p:clrMapOvr>
</p:sldLayout>
</file>

<file path=ppt/slideLayouts/slideLayout2.xml><?xml version="1.0" encoding="utf-8"?>
<p:sldLayout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2FCE689-F2E5-1D22-E9A2-CA589A835360}"/>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23DBE207-0C57-5E38-0310-96C1A40DE988}"/>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BB4F1924-F611-E3BF-8951-50CA4E7366BA}"/>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5" name="Marcador de pie de página 4">
            <a:extLst>
              <a:ext uri="{FF2B5EF4-FFF2-40B4-BE49-F238E27FC236}">
                <a16:creationId xmlns:a16="http://schemas.microsoft.com/office/drawing/2014/main" id="{79CFC80E-54DB-ED26-5DBD-457CA31E25E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E25A7D28-1B80-C77A-4B8B-A99BED67D10D}"/>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814347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EA34422-D634-2295-CF79-3FC0B43B81A6}"/>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2BE304D4-4EF5-810A-BEBC-B5C0C4D933C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id="{71D1DC75-8E4F-ECF9-135E-1CCB10582B7D}"/>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5" name="Marcador de pie de página 4">
            <a:extLst>
              <a:ext uri="{FF2B5EF4-FFF2-40B4-BE49-F238E27FC236}">
                <a16:creationId xmlns:a16="http://schemas.microsoft.com/office/drawing/2014/main" id="{06CC0328-5B5B-312E-5E0C-17E070CFBA61}"/>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47230C30-CF02-B07F-6DCC-818561B1EFAC}"/>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10872428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1DB594-3A54-1CA8-0E43-CAEF3A5A3A0A}"/>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F1AAFE65-F104-A01A-115E-4F78124457A8}"/>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contenido 3">
            <a:extLst>
              <a:ext uri="{FF2B5EF4-FFF2-40B4-BE49-F238E27FC236}">
                <a16:creationId xmlns:a16="http://schemas.microsoft.com/office/drawing/2014/main" id="{094D470C-F35B-5C2A-A3BB-8FEE9ED090F2}"/>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fecha 4">
            <a:extLst>
              <a:ext uri="{FF2B5EF4-FFF2-40B4-BE49-F238E27FC236}">
                <a16:creationId xmlns:a16="http://schemas.microsoft.com/office/drawing/2014/main" id="{43523AE6-484C-3DEA-1FC2-F8E57F9D604B}"/>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6" name="Marcador de pie de página 5">
            <a:extLst>
              <a:ext uri="{FF2B5EF4-FFF2-40B4-BE49-F238E27FC236}">
                <a16:creationId xmlns:a16="http://schemas.microsoft.com/office/drawing/2014/main" id="{426711AD-DC8B-AE47-6E8E-1807230F8A8D}"/>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356163AE-2D0E-5680-FCC2-9C0D200D63DB}"/>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13708543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7A0DA0A-82D5-F2B3-7C75-3FA9A7F06BC7}"/>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9F2E820A-E5F9-46A9-8869-D15967DAFB0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8699A259-332D-BE22-2D0F-55F924B0EC84}"/>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Marcador de texto 4">
            <a:extLst>
              <a:ext uri="{FF2B5EF4-FFF2-40B4-BE49-F238E27FC236}">
                <a16:creationId xmlns:a16="http://schemas.microsoft.com/office/drawing/2014/main" id="{5099FC61-971C-5163-892E-AE5A0CCD35C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157514E8-7A57-262C-F231-F6DE52260DF1}"/>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Marcador de fecha 6">
            <a:extLst>
              <a:ext uri="{FF2B5EF4-FFF2-40B4-BE49-F238E27FC236}">
                <a16:creationId xmlns:a16="http://schemas.microsoft.com/office/drawing/2014/main" id="{5BE427CD-C13A-A94F-C746-A39223D2F645}"/>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8" name="Marcador de pie de página 7">
            <a:extLst>
              <a:ext uri="{FF2B5EF4-FFF2-40B4-BE49-F238E27FC236}">
                <a16:creationId xmlns:a16="http://schemas.microsoft.com/office/drawing/2014/main" id="{20DB01D2-1338-B6ED-4819-7B8EC8482CF3}"/>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34C7870C-0477-ECB2-DE8C-E8404884D3CC}"/>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25503800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877390-7F0F-43B4-0BE3-29799A207D51}"/>
              </a:ext>
            </a:extLst>
          </p:cNvPr>
          <p:cNvSpPr>
            <a:spLocks noGrp="1"/>
          </p:cNvSpPr>
          <p:nvPr>
            <p:ph type="title"/>
          </p:nvPr>
        </p:nvSpPr>
        <p:spPr/>
        <p:txBody>
          <a:bodyPr/>
          <a:lstStyle/>
          <a:p>
            <a:r>
              <a:rPr lang="es-ES"/>
              <a:t>Haga clic para modificar el estilo de título del patrón</a:t>
            </a:r>
            <a:endParaRPr lang="es-MX"/>
          </a:p>
        </p:txBody>
      </p:sp>
      <p:sp>
        <p:nvSpPr>
          <p:cNvPr id="3" name="Marcador de fecha 2">
            <a:extLst>
              <a:ext uri="{FF2B5EF4-FFF2-40B4-BE49-F238E27FC236}">
                <a16:creationId xmlns:a16="http://schemas.microsoft.com/office/drawing/2014/main" id="{85CF4B8C-77AF-3D93-76FC-BB5119E2E7B7}"/>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4" name="Marcador de pie de página 3">
            <a:extLst>
              <a:ext uri="{FF2B5EF4-FFF2-40B4-BE49-F238E27FC236}">
                <a16:creationId xmlns:a16="http://schemas.microsoft.com/office/drawing/2014/main" id="{CCCAACC8-3606-CEBF-124F-9749F999107E}"/>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DB8B656D-53A8-8387-C218-BC4E0A33069A}"/>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34607807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AD73CBD7-F019-4D97-25CC-8D6EE41697CF}"/>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3" name="Marcador de pie de página 2">
            <a:extLst>
              <a:ext uri="{FF2B5EF4-FFF2-40B4-BE49-F238E27FC236}">
                <a16:creationId xmlns:a16="http://schemas.microsoft.com/office/drawing/2014/main" id="{16BFC358-C7FE-3133-0CB9-9D2815894060}"/>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6E83413D-3E07-B1EA-DADC-B778AE1E79A8}"/>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30013121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F41D8E-FF70-5BBE-0C77-ACE44B15F019}"/>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contenido 2">
            <a:extLst>
              <a:ext uri="{FF2B5EF4-FFF2-40B4-BE49-F238E27FC236}">
                <a16:creationId xmlns:a16="http://schemas.microsoft.com/office/drawing/2014/main" id="{1FB0A211-7EF5-3781-DB11-446CD5B15C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texto 3">
            <a:extLst>
              <a:ext uri="{FF2B5EF4-FFF2-40B4-BE49-F238E27FC236}">
                <a16:creationId xmlns:a16="http://schemas.microsoft.com/office/drawing/2014/main" id="{BA226345-FC53-50DF-1AEE-2343CF4323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31A48BF4-02F7-F8B2-2B5D-490D30A3250A}"/>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6" name="Marcador de pie de página 5">
            <a:extLst>
              <a:ext uri="{FF2B5EF4-FFF2-40B4-BE49-F238E27FC236}">
                <a16:creationId xmlns:a16="http://schemas.microsoft.com/office/drawing/2014/main" id="{98A45E4B-09DF-E41E-1062-D12BD738700A}"/>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A2C35225-F7C3-FCE0-44EB-80A6995CDFF0}"/>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8930106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D0C560-0F86-2C1B-C7F5-A2CE63FCC092}"/>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es-MX"/>
          </a:p>
        </p:txBody>
      </p:sp>
      <p:sp>
        <p:nvSpPr>
          <p:cNvPr id="3" name="Marcador de posición de imagen 2">
            <a:extLst>
              <a:ext uri="{FF2B5EF4-FFF2-40B4-BE49-F238E27FC236}">
                <a16:creationId xmlns:a16="http://schemas.microsoft.com/office/drawing/2014/main" id="{91A6DAFA-525F-AE0A-69F0-17A490E8064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50866002-0B9D-F0EA-F285-AC7632A309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id="{AE23F8AA-F48B-6819-F860-D6DBDF76A7F1}"/>
              </a:ext>
            </a:extLst>
          </p:cNvPr>
          <p:cNvSpPr>
            <a:spLocks noGrp="1"/>
          </p:cNvSpPr>
          <p:nvPr>
            <p:ph type="dt" sz="half" idx="10"/>
          </p:nvPr>
        </p:nvSpPr>
        <p:spPr/>
        <p:txBody>
          <a:bodyPr/>
          <a:lstStyle/>
          <a:p>
            <a:fld id="{23D1D07F-1755-41B9-B714-9A6D5F01D694}" type="datetimeFigureOut">
              <a:rPr lang="es-MX" smtClean="0"/>
              <a:t>12/11/2025</a:t>
            </a:fld>
            <a:endParaRPr lang="es-MX"/>
          </a:p>
        </p:txBody>
      </p:sp>
      <p:sp>
        <p:nvSpPr>
          <p:cNvPr id="6" name="Marcador de pie de página 5">
            <a:extLst>
              <a:ext uri="{FF2B5EF4-FFF2-40B4-BE49-F238E27FC236}">
                <a16:creationId xmlns:a16="http://schemas.microsoft.com/office/drawing/2014/main" id="{99128A4A-95A4-5556-2567-4C3393FE5B60}"/>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AC16B51B-6E54-D396-02B9-1F63DB928B88}"/>
              </a:ext>
            </a:extLst>
          </p:cNvPr>
          <p:cNvSpPr>
            <a:spLocks noGrp="1"/>
          </p:cNvSpPr>
          <p:nvPr>
            <p:ph type="sldNum" sz="quarter" idx="12"/>
          </p:nvPr>
        </p:nvSpPr>
        <p:spPr/>
        <p:txBody>
          <a:bodyPr/>
          <a:lstStyle/>
          <a:p>
            <a:fld id="{30F2A22A-7C6A-40EF-8405-78470E0FC887}" type="slidenum">
              <a:rPr lang="es-MX" smtClean="0"/>
              <a:t>‹Nº›</a:t>
            </a:fld>
            <a:endParaRPr lang="es-MX"/>
          </a:p>
        </p:txBody>
      </p:sp>
    </p:spTree>
    <p:extLst>
      <p:ext uri="{BB962C8B-B14F-4D97-AF65-F5344CB8AC3E}">
        <p14:creationId xmlns:p14="http://schemas.microsoft.com/office/powerpoint/2010/main" val="2448271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D8182C25-765C-AF76-EDE6-A90E9570F88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Marcador de texto 2">
            <a:extLst>
              <a:ext uri="{FF2B5EF4-FFF2-40B4-BE49-F238E27FC236}">
                <a16:creationId xmlns:a16="http://schemas.microsoft.com/office/drawing/2014/main" id="{65D2FBC4-F6FF-532E-68C5-37F24C9D8F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Marcador de fecha 3">
            <a:extLst>
              <a:ext uri="{FF2B5EF4-FFF2-40B4-BE49-F238E27FC236}">
                <a16:creationId xmlns:a16="http://schemas.microsoft.com/office/drawing/2014/main" id="{68C18509-1FB6-899F-A3CD-1FC93786A25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3D1D07F-1755-41B9-B714-9A6D5F01D694}" type="datetimeFigureOut">
              <a:rPr lang="es-MX" smtClean="0"/>
              <a:t>12/11/2025</a:t>
            </a:fld>
            <a:endParaRPr lang="es-MX"/>
          </a:p>
        </p:txBody>
      </p:sp>
      <p:sp>
        <p:nvSpPr>
          <p:cNvPr id="5" name="Marcador de pie de página 4">
            <a:extLst>
              <a:ext uri="{FF2B5EF4-FFF2-40B4-BE49-F238E27FC236}">
                <a16:creationId xmlns:a16="http://schemas.microsoft.com/office/drawing/2014/main" id="{2DB50FB4-4039-4E32-9A96-2BF0FE64BCE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85D994A8-933B-89B6-56B2-E59A717BEA9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0F2A22A-7C6A-40EF-8405-78470E0FC887}" type="slidenum">
              <a:rPr lang="es-MX" smtClean="0"/>
              <a:t>‹Nº›</a:t>
            </a:fld>
            <a:endParaRPr lang="es-MX"/>
          </a:p>
        </p:txBody>
      </p:sp>
    </p:spTree>
    <p:extLst>
      <p:ext uri="{BB962C8B-B14F-4D97-AF65-F5344CB8AC3E}">
        <p14:creationId xmlns:p14="http://schemas.microsoft.com/office/powerpoint/2010/main" val="10575734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xml.rels>&#65279;<?xml version="1.0" encoding="utf-8"?><Relationships xmlns="http://schemas.openxmlformats.org/package/2006/relationships"><Relationship Type="http://schemas.openxmlformats.org/officeDocument/2006/relationships/image" Target="/ppt/media/image2.jpg" Id="R6a9952bb929c459f" /><Relationship Type="http://schemas.openxmlformats.org/officeDocument/2006/relationships/image" Target="/ppt/media/image1.jpeg" Id="R3873b44b292f42fb" /><Relationship Type="http://schemas.openxmlformats.org/officeDocument/2006/relationships/slideLayout" Target="/ppt/slideLayouts/slideLayout2.xml" Id="R91f7ebc11eb04b51" /><Relationship Type="http://schemas.openxmlformats.org/officeDocument/2006/relationships/image" Target="/ppt/media/image4.jpeg" Id="Reabcfbca4e4743e8" /><Relationship Type="http://schemas.openxmlformats.org/officeDocument/2006/relationships/image" Target="/ppt/media/image5.jpeg" Id="R698beb2b59794ac3" /></Relationships>
</file>

<file path=ppt/slides/_rels/slide3.xml.rels>&#65279;<?xml version="1.0" encoding="utf-8"?><Relationships xmlns="http://schemas.openxmlformats.org/package/2006/relationships"><Relationship Type="http://schemas.openxmlformats.org/officeDocument/2006/relationships/image" Target="/ppt/media/image2.jpg" Id="R8bf8bf4808c94fbe" /><Relationship Type="http://schemas.openxmlformats.org/officeDocument/2006/relationships/image" Target="/ppt/media/image1.jpeg" Id="Rb13e39ca70664e0a" /><Relationship Type="http://schemas.openxmlformats.org/officeDocument/2006/relationships/slideLayout" Target="/ppt/slideLayouts/slideLayout2.xml" Id="R918900d4a49b41e4" /><Relationship Type="http://schemas.openxmlformats.org/officeDocument/2006/relationships/image" Target="/ppt/media/image6.jpeg" Id="Refe7a2935e814523" /><Relationship Type="http://schemas.openxmlformats.org/officeDocument/2006/relationships/image" Target="/ppt/media/image7.jpeg" Id="R650d73c166434b82" /></Relationships>
</file>

<file path=ppt/slides/_rels/slide4.xml.rels>&#65279;<?xml version="1.0" encoding="utf-8"?><Relationships xmlns="http://schemas.openxmlformats.org/package/2006/relationships"><Relationship Type="http://schemas.openxmlformats.org/officeDocument/2006/relationships/image" Target="/ppt/media/image2.jpg" Id="Rf8f817c87a294099" /><Relationship Type="http://schemas.openxmlformats.org/officeDocument/2006/relationships/image" Target="/ppt/media/image1.jpeg" Id="R77d6801187eb4291" /><Relationship Type="http://schemas.openxmlformats.org/officeDocument/2006/relationships/slideLayout" Target="/ppt/slideLayouts/slideLayout2.xml" Id="R43258fbd136a4748" /><Relationship Type="http://schemas.openxmlformats.org/officeDocument/2006/relationships/image" Target="/ppt/media/image8.jpeg" Id="R1fb77d11012a4612" /><Relationship Type="http://schemas.openxmlformats.org/officeDocument/2006/relationships/image" Target="/ppt/media/image9.jpeg" Id="R0713db179adb4b02" /></Relationships>
</file>

<file path=ppt/slides/_rels/slide5.xml.rels>&#65279;<?xml version="1.0" encoding="utf-8"?><Relationships xmlns="http://schemas.openxmlformats.org/package/2006/relationships"><Relationship Type="http://schemas.openxmlformats.org/officeDocument/2006/relationships/image" Target="/ppt/media/image2.jpg" Id="R61bcce79536f4c43" /><Relationship Type="http://schemas.openxmlformats.org/officeDocument/2006/relationships/image" Target="/ppt/media/image1.jpeg" Id="Rc5aabc421c9c4ab1" /><Relationship Type="http://schemas.openxmlformats.org/officeDocument/2006/relationships/slideLayout" Target="/ppt/slideLayouts/slideLayout2.xml" Id="Rd57960ea1eb34629" /><Relationship Type="http://schemas.openxmlformats.org/officeDocument/2006/relationships/image" Target="/ppt/media/image10.jpeg" Id="Rfd6c96fa8b084ba8" /><Relationship Type="http://schemas.openxmlformats.org/officeDocument/2006/relationships/image" Target="/ppt/media/image11.jpeg" Id="R87421a4731324cb0" /></Relationships>
</file>

<file path=ppt/slides/_rels/slide6.xml.rels>&#65279;<?xml version="1.0" encoding="utf-8"?><Relationships xmlns="http://schemas.openxmlformats.org/package/2006/relationships"><Relationship Type="http://schemas.openxmlformats.org/officeDocument/2006/relationships/image" Target="/ppt/media/image2.jpg" Id="Rdb352e2f6ce749ea" /><Relationship Type="http://schemas.openxmlformats.org/officeDocument/2006/relationships/image" Target="/ppt/media/image1.jpeg" Id="Rf762bf1ec7964ab5" /><Relationship Type="http://schemas.openxmlformats.org/officeDocument/2006/relationships/slideLayout" Target="/ppt/slideLayouts/slideLayout2.xml" Id="R688268c0b2694a65" /><Relationship Type="http://schemas.openxmlformats.org/officeDocument/2006/relationships/image" Target="/ppt/media/image12.jpeg" Id="R6397364da22946f8" /><Relationship Type="http://schemas.openxmlformats.org/officeDocument/2006/relationships/image" Target="/ppt/media/image13.jpeg" Id="R3ffa6accbb6749b3"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ONDO]" descr="[FONDO]">
            <a:extLst>
              <a:ext uri="{FF2B5EF4-FFF2-40B4-BE49-F238E27FC236}">
                <a16:creationId xmlns:a16="http://schemas.microsoft.com/office/drawing/2014/main" id="{AE2FEBDB-ED54-FF79-0EF8-AA9E7C8EA417}"/>
              </a:ext>
            </a:extLst>
          </p:cNvPr>
          <p:cNvPicPr>
            <a:picLocks noChangeAspect="1"/>
          </p:cNvPicPr>
          <p:nvPr/>
        </p:nvPicPr>
        <p:blipFill>
          <a:blip r:embed="rId2"/>
          <a:stretch>
            <a:fillRect/>
          </a:stretch>
        </p:blipFill>
        <p:spPr>
          <a:xfrm>
            <a:off x="1" y="0"/>
            <a:ext cx="12401280" cy="6969519"/>
          </a:xfrm>
          <a:prstGeom prst="rect">
            <a:avLst/>
          </a:prstGeom>
        </p:spPr>
      </p:pic>
      <p:graphicFrame>
        <p:nvGraphicFramePr>
          <p:cNvPr id="10" name="Tabla 9">
            <a:extLst>
              <a:ext uri="{FF2B5EF4-FFF2-40B4-BE49-F238E27FC236}">
                <a16:creationId xmlns:a16="http://schemas.microsoft.com/office/drawing/2014/main" id="{BC4CEC18-7797-7786-F517-147A6AD7242D}"/>
              </a:ext>
            </a:extLst>
          </p:cNvPr>
          <p:cNvGraphicFramePr>
            <a:graphicFrameLocks noGrp="1"/>
          </p:cNvGraphicFramePr>
          <p:nvPr>
            <p:extLst>
              <p:ext uri="{D42A27DB-BD31-4B8C-83A1-F6EECF244321}">
                <p14:modId xmlns:p14="http://schemas.microsoft.com/office/powerpoint/2010/main" val="1791400885"/>
              </p:ext>
            </p:extLst>
          </p:nvPr>
        </p:nvGraphicFramePr>
        <p:xfrm>
          <a:off x="3252159" y="1370610"/>
          <a:ext cx="9149122" cy="5266098"/>
        </p:xfrm>
        <a:graphic>
          <a:graphicData uri="http://schemas.openxmlformats.org/drawingml/2006/table">
            <a:tbl>
              <a:tblPr firstRow="1" bandRow="1">
                <a:tableStyleId>{5C22544A-7EE6-4342-B048-85BDC9FD1C3A}</a:tableStyleId>
              </a:tblPr>
              <a:tblGrid>
                <a:gridCol w="2462314">
                  <a:extLst>
                    <a:ext uri="{9D8B030D-6E8A-4147-A177-3AD203B41FA5}">
                      <a16:colId xmlns:a16="http://schemas.microsoft.com/office/drawing/2014/main" val="2746230745"/>
                    </a:ext>
                  </a:extLst>
                </a:gridCol>
                <a:gridCol w="3343404">
                  <a:extLst>
                    <a:ext uri="{9D8B030D-6E8A-4147-A177-3AD203B41FA5}">
                      <a16:colId xmlns:a16="http://schemas.microsoft.com/office/drawing/2014/main" val="3075986152"/>
                    </a:ext>
                  </a:extLst>
                </a:gridCol>
                <a:gridCol w="3343404">
                  <a:extLst>
                    <a:ext uri="{9D8B030D-6E8A-4147-A177-3AD203B41FA5}">
                      <a16:colId xmlns:a16="http://schemas.microsoft.com/office/drawing/2014/main" val="4044500939"/>
                    </a:ext>
                  </a:extLst>
                </a:gridCol>
              </a:tblGrid>
              <a:tr h="319663">
                <a:tc gridSpan="3">
                  <a:txBody>
                    <a:bodyPr/>
                    <a:lstStyle/>
                    <a:p>
                      <a:r>
                        <a:rPr lang="es-MX" sz="1600" dirty="0"/>
                        <a:t>[C1]</a:t>
                      </a:r>
                    </a:p>
                  </a:txBody>
                  <a:tcPr/>
                </a:tc>
                <a:tc hMerge="1">
                  <a:txBody>
                    <a:bodyPr/>
                    <a:lstStyle/>
                    <a:p>
                      <a:endParaRPr lang="es-MX" dirty="0"/>
                    </a:p>
                  </a:txBody>
                  <a:tcPr/>
                </a:tc>
                <a:tc hMerge="1">
                  <a:txBody>
                    <a:bodyPr/>
                    <a:lstStyle/>
                    <a:p>
                      <a:endParaRPr lang="es-MX"/>
                    </a:p>
                  </a:txBody>
                  <a:tcPr/>
                </a:tc>
                <a:extLst>
                  <a:ext uri="{0D108BD9-81ED-4DB2-BD59-A6C34878D82A}">
                    <a16:rowId xmlns:a16="http://schemas.microsoft.com/office/drawing/2014/main" val="3979505418"/>
                  </a:ext>
                </a:extLst>
              </a:tr>
              <a:tr h="319663">
                <a:tc>
                  <a:txBody>
                    <a:bodyPr/>
                    <a:lstStyle/>
                    <a:p>
                      <a:r>
                        <a:rPr lang="es-MX" sz="1100" b="1" dirty="0">
                          <a:solidFill>
                            <a:schemeClr val="bg1"/>
                          </a:solidFill>
                        </a:rPr>
                        <a:t>GRUPO DELICTIVO</a:t>
                      </a:r>
                    </a:p>
                  </a:txBody>
                  <a:tcPr>
                    <a:solidFill>
                      <a:schemeClr val="accent1">
                        <a:lumMod val="75000"/>
                      </a:schemeClr>
                    </a:solidFill>
                  </a:tcPr>
                </a:tc>
                <a:tc>
                  <a:txBody>
                    <a:bodyPr/>
                    <a:lstStyle/>
                    <a:p>
                      <a:r>
                        <a:rPr lang="es-MX" sz="1200" b="1" dirty="0"/>
                        <a:t>[C2]</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dirty="0"/>
                        <a:t>[C3]</a:t>
                      </a:r>
                    </a:p>
                  </a:txBody>
                  <a:tcPr/>
                </a:tc>
                <a:extLst>
                  <a:ext uri="{0D108BD9-81ED-4DB2-BD59-A6C34878D82A}">
                    <a16:rowId xmlns:a16="http://schemas.microsoft.com/office/drawing/2014/main" val="201189607"/>
                  </a:ext>
                </a:extLst>
              </a:tr>
              <a:tr h="725435">
                <a:tc>
                  <a:txBody>
                    <a:bodyPr/>
                    <a:lstStyle/>
                    <a:p>
                      <a:r>
                        <a:rPr lang="es-MX" sz="1100" b="1" kern="1200" dirty="0">
                          <a:solidFill>
                            <a:schemeClr val="bg1"/>
                          </a:solidFill>
                          <a:latin typeface="+mn-lt"/>
                          <a:ea typeface="+mn-ea"/>
                          <a:cs typeface="+mn-cs"/>
                        </a:rPr>
                        <a:t>DELITOS / INGRESOS</a:t>
                      </a:r>
                    </a:p>
                  </a:txBody>
                  <a:tcPr>
                    <a:solidFill>
                      <a:schemeClr val="accent1">
                        <a:lumMod val="75000"/>
                      </a:schemeClr>
                    </a:solidFill>
                  </a:tcPr>
                </a:tc>
                <a:tc gridSpan="2">
                  <a:txBody>
                    <a:bodyPr/>
                    <a:lstStyle/>
                    <a:p>
                      <a:pPr marL="0" indent="0">
                        <a:buFont typeface="Arial" panose="020B0604020202020204" pitchFamily="34" charset="0"/>
                        <a:buNone/>
                      </a:pPr>
                      <a:r>
                        <a:rPr lang="es-MX" sz="1100" dirty="0"/>
                        <a:t>[C4]</a:t>
                      </a:r>
                    </a:p>
                  </a:txBody>
                  <a:tcPr/>
                </a:tc>
                <a:tc hMerge="1">
                  <a:txBody>
                    <a:bodyPr/>
                    <a:lstStyle/>
                    <a:p>
                      <a:endParaRPr lang="es-MX"/>
                    </a:p>
                  </a:txBody>
                  <a:tcPr/>
                </a:tc>
                <a:extLst>
                  <a:ext uri="{0D108BD9-81ED-4DB2-BD59-A6C34878D82A}">
                    <a16:rowId xmlns:a16="http://schemas.microsoft.com/office/drawing/2014/main" val="3340689267"/>
                  </a:ext>
                </a:extLst>
              </a:tr>
              <a:tr h="1044626">
                <a:tc>
                  <a:txBody>
                    <a:bodyPr/>
                    <a:lstStyle/>
                    <a:p>
                      <a:r>
                        <a:rPr lang="es-MX" sz="1100" b="1" kern="1200" dirty="0">
                          <a:solidFill>
                            <a:schemeClr val="bg1"/>
                          </a:solidFill>
                          <a:latin typeface="+mn-lt"/>
                          <a:ea typeface="+mn-ea"/>
                          <a:cs typeface="+mn-cs"/>
                        </a:rPr>
                        <a:t>CARPETAS DE INVESTIGACIÓN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a:solidFill>
                            <a:schemeClr val="dk1"/>
                          </a:solidFill>
                          <a:latin typeface="+mn-lt"/>
                          <a:ea typeface="+mn-ea"/>
                          <a:cs typeface="+mn-cs"/>
                        </a:rPr>
                        <a:t>[C5]</a:t>
                      </a: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3218073216"/>
                  </a:ext>
                </a:extLst>
              </a:tr>
              <a:tr h="1593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100" b="1" dirty="0">
                          <a:solidFill>
                            <a:schemeClr val="bg1"/>
                          </a:solidFill>
                        </a:rPr>
                        <a:t>ORDENES DE APREHENSIÓN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dirty="0">
                          <a:solidFill>
                            <a:schemeClr val="dk1"/>
                          </a:solidFill>
                          <a:latin typeface="+mn-lt"/>
                          <a:ea typeface="+mn-ea"/>
                          <a:cs typeface="+mn-cs"/>
                        </a:rPr>
                        <a:t>[C6]</a:t>
                      </a:r>
                    </a:p>
                  </a:txBody>
                  <a:tcPr/>
                </a:tc>
                <a:tc hMerge="1">
                  <a:txBody>
                    <a:bodyPr/>
                    <a:lstStyle/>
                    <a:p>
                      <a:endParaRPr lang="es-MX"/>
                    </a:p>
                  </a:txBody>
                  <a:tcPr/>
                </a:tc>
                <a:extLst>
                  <a:ext uri="{0D108BD9-81ED-4DB2-BD59-A6C34878D82A}">
                    <a16:rowId xmlns:a16="http://schemas.microsoft.com/office/drawing/2014/main" val="3169124086"/>
                  </a:ext>
                </a:extLst>
              </a:tr>
              <a:tr h="795285">
                <a:tc>
                  <a:txBody>
                    <a:bodyPr/>
                    <a:lstStyle/>
                    <a:p>
                      <a:r>
                        <a:rPr lang="es-MX" sz="1100" b="1" dirty="0"/>
                        <a:t> </a:t>
                      </a:r>
                      <a:r>
                        <a:rPr lang="es-MX" sz="1100" b="1" dirty="0">
                          <a:solidFill>
                            <a:schemeClr val="bg1"/>
                          </a:solidFill>
                        </a:rPr>
                        <a:t>ESTATUS </a:t>
                      </a:r>
                    </a:p>
                  </a:txBody>
                  <a:tcPr>
                    <a:solidFill>
                      <a:schemeClr val="accent1">
                        <a:lumMod val="75000"/>
                      </a:schemeClr>
                    </a:solidFill>
                  </a:tcPr>
                </a:tc>
                <a:tc gridSpan="2">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MX" sz="1100" kern="1200" dirty="0">
                          <a:solidFill>
                            <a:schemeClr val="dk1"/>
                          </a:solidFill>
                          <a:latin typeface="+mn-lt"/>
                          <a:ea typeface="+mn-ea"/>
                          <a:cs typeface="+mn-cs"/>
                        </a:rPr>
                        <a:t>[C7], [C8]</a:t>
                      </a:r>
                    </a:p>
                  </a:txBody>
                  <a:tcPr/>
                </a:tc>
                <a:tc hMerge="1">
                  <a:txBody>
                    <a:bodyPr/>
                    <a:lstStyle/>
                    <a:p>
                      <a:endParaRPr lang="es-MX"/>
                    </a:p>
                  </a:txBody>
                  <a:tcPr/>
                </a:tc>
                <a:extLst>
                  <a:ext uri="{0D108BD9-81ED-4DB2-BD59-A6C34878D82A}">
                    <a16:rowId xmlns:a16="http://schemas.microsoft.com/office/drawing/2014/main" val="3558537792"/>
                  </a:ext>
                </a:extLst>
              </a:tr>
              <a:tr h="1786729">
                <a:tc>
                  <a:txBody>
                    <a:bodyPr/>
                    <a:lstStyle/>
                    <a:p>
                      <a:r>
                        <a:rPr lang="es-MX" sz="1100" b="1" kern="1200" dirty="0">
                          <a:solidFill>
                            <a:schemeClr val="bg1"/>
                          </a:solidFill>
                          <a:latin typeface="+mn-lt"/>
                          <a:ea typeface="+mn-ea"/>
                          <a:cs typeface="+mn-cs"/>
                        </a:rPr>
                        <a:t>ASUNTOS RELACIONADOS</a:t>
                      </a:r>
                    </a:p>
                  </a:txBody>
                  <a:tcPr>
                    <a:solidFill>
                      <a:schemeClr val="accent1">
                        <a:lumMod val="75000"/>
                      </a:schemeClr>
                    </a:solidFill>
                  </a:tcPr>
                </a:tc>
                <a:tc gridSpan="2">
                  <a:txBody>
                    <a:bodyPr/>
                    <a:lstStyle/>
                    <a:p>
                      <a:pPr marL="171450" indent="-171450" algn="just">
                        <a:buFontTx/>
                        <a:buChar char="-"/>
                      </a:pPr>
                      <a:r>
                        <a:rPr lang="es-MX" sz="1100" kern="1200" dirty="0">
                          <a:solidFill>
                            <a:schemeClr val="dk1"/>
                          </a:solidFill>
                          <a:latin typeface="+mn-lt"/>
                          <a:ea typeface="+mn-ea"/>
                          <a:cs typeface="+mn-cs"/>
                        </a:rPr>
                        <a:t>[C9]</a:t>
                      </a:r>
                    </a:p>
                    <a:p>
                      <a:pPr marL="0" indent="0" algn="just">
                        <a:buFontTx/>
                        <a:buNone/>
                      </a:pPr>
                      <a:endParaRPr lang="es-MX" sz="1100" kern="1200" dirty="0">
                        <a:solidFill>
                          <a:schemeClr val="dk1"/>
                        </a:solidFill>
                        <a:latin typeface="+mn-lt"/>
                        <a:ea typeface="+mn-ea"/>
                        <a:cs typeface="+mn-cs"/>
                      </a:endParaRPr>
                    </a:p>
                    <a:p>
                      <a:pPr marL="0" indent="0" algn="just">
                        <a:buFontTx/>
                        <a:buNone/>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[V1]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[V2] </a:t>
                      </a:r>
                    </a:p>
                    <a:p>
                      <a:pPr marL="0" indent="0" algn="just">
                        <a:buFontTx/>
                        <a:buNone/>
                      </a:pP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4024071236"/>
                  </a:ext>
                </a:extLst>
              </a:tr>
            </a:tbl>
          </a:graphicData>
        </a:graphic>
      </p:graphicFrame>
      <p:pic>
        <p:nvPicPr>
          <p:cNvPr id="7" name="[FP]" descr="[FP]">
            <a:extLst>
              <a:ext uri="{FF2B5EF4-FFF2-40B4-BE49-F238E27FC236}">
                <a16:creationId xmlns:a16="http://schemas.microsoft.com/office/drawing/2014/main" id="{C80E713A-27D7-471A-9297-6CD4151A99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4361" y="1714348"/>
            <a:ext cx="2902475" cy="4351338"/>
          </a:xfrm>
          <a:prstGeom prst="rect">
            <a:avLst/>
          </a:prstGeom>
        </p:spPr>
      </p:pic>
      <p:pic>
        <p:nvPicPr>
          <p:cNvPr id="11" name="[FV1]" descr="[FV1]">
            <a:extLst>
              <a:ext uri="{FF2B5EF4-FFF2-40B4-BE49-F238E27FC236}">
                <a16:creationId xmlns:a16="http://schemas.microsoft.com/office/drawing/2014/main" id="{95A1EC47-8063-435B-9340-91DBB33FE9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4982" y="5672321"/>
            <a:ext cx="665008" cy="827694"/>
          </a:xfrm>
          <a:prstGeom prst="rect">
            <a:avLst/>
          </a:prstGeom>
        </p:spPr>
      </p:pic>
      <p:pic>
        <p:nvPicPr>
          <p:cNvPr id="13" name="[FV2]" descr="[FV2]">
            <a:extLst>
              <a:ext uri="{FF2B5EF4-FFF2-40B4-BE49-F238E27FC236}">
                <a16:creationId xmlns:a16="http://schemas.microsoft.com/office/drawing/2014/main" id="{65D6E13E-B1E1-4CA4-8F00-9E73059CD0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3131" y="5680558"/>
            <a:ext cx="665008" cy="827694"/>
          </a:xfrm>
          <a:prstGeom prst="rect">
            <a:avLst/>
          </a:prstGeom>
        </p:spPr>
      </p:pic>
    </p:spTree>
    <p:extLst>
      <p:ext uri="{BB962C8B-B14F-4D97-AF65-F5344CB8AC3E}">
        <p14:creationId xmlns:p14="http://schemas.microsoft.com/office/powerpoint/2010/main" val="2124728287"/>
      </p:ext>
    </p:extLst>
  </p:cSld>
  <p:clrMapOvr>
    <a:masterClrMapping/>
  </p:clrMapOvr>
</p:sld>
</file>

<file path=ppt/slides/slide2.xml><?xml version="1.0" encoding="utf-8"?>
<p:sld xmlns:a16="http://schemas.microsoft.com/office/drawing/2014/main" xmlns:p14="http://schemas.microsoft.com/office/powerpoint/2010/main" xmlns:a14="http://schemas.microsoft.com/office/drawing/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ONDO]" descr="[FONDO]">
            <a:extLst>
              <a:ext uri="{FF2B5EF4-FFF2-40B4-BE49-F238E27FC236}">
                <a16:creationId xmlns:a16="http://schemas.microsoft.com/office/drawing/2014/main" id="{AE2FEBDB-ED54-FF79-0EF8-AA9E7C8EA417}"/>
              </a:ext>
            </a:extLst>
          </p:cNvPr>
          <p:cNvPicPr>
            <a:picLocks noChangeAspect="1"/>
          </p:cNvPicPr>
          <p:nvPr/>
        </p:nvPicPr>
        <p:blipFill>
          <a:blip r:embed="Reabcfbca4e4743e8"/>
          <a:stretch>
            <a:fillRect/>
          </a:stretch>
        </p:blipFill>
        <p:spPr>
          <a:xfrm>
            <a:off x="1" y="0"/>
            <a:ext cx="12401280" cy="6969519"/>
          </a:xfrm>
          <a:prstGeom prst="rect">
            <a:avLst/>
          </a:prstGeom>
        </p:spPr>
      </p:pic>
      <p:graphicFrame>
        <p:nvGraphicFramePr>
          <p:cNvPr id="10" name="Tabla 9">
            <a:extLst>
              <a:ext uri="{FF2B5EF4-FFF2-40B4-BE49-F238E27FC236}">
                <a16:creationId xmlns:a16="http://schemas.microsoft.com/office/drawing/2014/main" id="{BC4CEC18-7797-7786-F517-147A6AD7242D}"/>
              </a:ext>
            </a:extLst>
          </p:cNvPr>
          <p:cNvGraphicFramePr>
            <a:graphicFrameLocks noGrp="1"/>
          </p:cNvGraphicFramePr>
          <p:nvPr>
            <p:extLst>
              <p:ext uri="{D42A27DB-BD31-4B8C-83A1-F6EECF244321}">
                <p14:modId xmlns:p14="http://schemas.microsoft.com/office/powerpoint/2010/main" val="1791400885"/>
              </p:ext>
            </p:extLst>
          </p:nvPr>
        </p:nvGraphicFramePr>
        <p:xfrm>
          <a:off x="3252159" y="1370610"/>
          <a:ext cx="9149122" cy="5266098"/>
        </p:xfrm>
        <a:graphic>
          <a:graphicData uri="http://schemas.openxmlformats.org/drawingml/2006/table">
            <a:tbl>
              <a:tblPr firstRow="1" bandRow="1">
                <a:tableStyleId>{5C22544A-7EE6-4342-B048-85BDC9FD1C3A}</a:tableStyleId>
              </a:tblPr>
              <a:tblGrid>
                <a:gridCol w="2462314">
                  <a:extLst>
                    <a:ext uri="{9D8B030D-6E8A-4147-A177-3AD203B41FA5}">
                      <a16:colId xmlns:a16="http://schemas.microsoft.com/office/drawing/2014/main" val="2746230745"/>
                    </a:ext>
                  </a:extLst>
                </a:gridCol>
                <a:gridCol w="3343404">
                  <a:extLst>
                    <a:ext uri="{9D8B030D-6E8A-4147-A177-3AD203B41FA5}">
                      <a16:colId xmlns:a16="http://schemas.microsoft.com/office/drawing/2014/main" val="3075986152"/>
                    </a:ext>
                  </a:extLst>
                </a:gridCol>
                <a:gridCol w="3343404">
                  <a:extLst>
                    <a:ext uri="{9D8B030D-6E8A-4147-A177-3AD203B41FA5}">
                      <a16:colId xmlns:a16="http://schemas.microsoft.com/office/drawing/2014/main" val="4044500939"/>
                    </a:ext>
                  </a:extLst>
                </a:gridCol>
              </a:tblGrid>
              <a:tr h="319663">
                <a:tc gridSpan="3">
                  <a:txBody>
                    <a:bodyPr/>
                    <a:lstStyle/>
                    <a:p>
                      <a:r>
                        <a:rPr lang="es-MX" sz="1600" dirty="0"/>
                        <a:t>LUIS ARTURO PADILLA HERNANDEZ</a:t>
                      </a:r>
                    </a:p>
                  </a:txBody>
                  <a:tcPr/>
                </a:tc>
                <a:tc hMerge="1">
                  <a:txBody>
                    <a:bodyPr/>
                    <a:lstStyle/>
                    <a:p>
                      <a:endParaRPr lang="es-MX" dirty="0"/>
                    </a:p>
                  </a:txBody>
                  <a:tcPr/>
                </a:tc>
                <a:tc hMerge="1">
                  <a:txBody>
                    <a:bodyPr/>
                    <a:lstStyle/>
                    <a:p>
                      <a:endParaRPr lang="es-MX"/>
                    </a:p>
                  </a:txBody>
                  <a:tcPr/>
                </a:tc>
                <a:extLst>
                  <a:ext uri="{0D108BD9-81ED-4DB2-BD59-A6C34878D82A}">
                    <a16:rowId xmlns:a16="http://schemas.microsoft.com/office/drawing/2014/main" val="3979505418"/>
                  </a:ext>
                </a:extLst>
              </a:tr>
              <a:tr h="319663">
                <a:tc>
                  <a:txBody>
                    <a:bodyPr/>
                    <a:lstStyle/>
                    <a:p>
                      <a:r>
                        <a:rPr lang="es-MX" sz="1100" b="1" dirty="0">
                          <a:solidFill>
                            <a:schemeClr val="bg1"/>
                          </a:solidFill>
                        </a:rPr>
                        <a:t>GRUPO DELICTIVO</a:t>
                      </a:r>
                    </a:p>
                  </a:txBody>
                  <a:tcPr>
                    <a:solidFill>
                      <a:schemeClr val="accent1">
                        <a:lumMod val="75000"/>
                      </a:schemeClr>
                    </a:solidFill>
                  </a:tcPr>
                </a:tc>
                <a:tc>
                  <a:txBody>
                    <a:bodyPr/>
                    <a:lstStyle/>
                    <a:p>
                      <a:r>
                        <a:rPr lang="es-MX" sz="1200" b="1" dirty="0"/>
                        <a:t>CJNG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dirty="0"/>
                        <a:t>EJECUTOR</a:t>
                      </a:r>
                    </a:p>
                  </a:txBody>
                  <a:tcPr/>
                </a:tc>
                <a:extLst>
                  <a:ext uri="{0D108BD9-81ED-4DB2-BD59-A6C34878D82A}">
                    <a16:rowId xmlns:a16="http://schemas.microsoft.com/office/drawing/2014/main" val="201189607"/>
                  </a:ext>
                </a:extLst>
              </a:tr>
              <a:tr h="725435">
                <a:tc>
                  <a:txBody>
                    <a:bodyPr/>
                    <a:lstStyle/>
                    <a:p>
                      <a:r>
                        <a:rPr lang="es-MX" sz="1100" b="1" kern="1200" dirty="0">
                          <a:solidFill>
                            <a:schemeClr val="bg1"/>
                          </a:solidFill>
                          <a:latin typeface="+mn-lt"/>
                          <a:ea typeface="+mn-ea"/>
                          <a:cs typeface="+mn-cs"/>
                        </a:rPr>
                        <a:t>DELITOS / INGRESOS</a:t>
                      </a:r>
                    </a:p>
                  </a:txBody>
                  <a:tcPr>
                    <a:solidFill>
                      <a:schemeClr val="accent1">
                        <a:lumMod val="75000"/>
                      </a:schemeClr>
                    </a:solidFill>
                  </a:tcPr>
                </a:tc>
                <a:tc gridSpan="2">
                  <a:txBody>
                    <a:bodyPr/>
                    <a:lstStyle/>
                    <a:p>
                      <a:pPr marL="0" indent="0">
                        <a:buFont typeface="Arial" panose="020B0604020202020204" pitchFamily="34" charset="0"/>
                        <a:buNone/>
                      </a:pPr>
                      <a:r>
                        <a:rPr lang="es-MX" sz="1100" dirty="0"/>
                        <a:t>
• Contra la Salud — 22/05/2020 17:50
• Abigeato (Robo rual) — 19/05/2011 20:30
• Abigeato (Robo rual) — 19/05/2011 20:00
• Robo calificado / Sin Detalle — 08/11/2004 12:30
• Robo calificado / Sin Detalle — 10/04/2003 16:00</a:t>
                      </a:r>
                    </a:p>
                  </a:txBody>
                  <a:tcPr/>
                </a:tc>
                <a:tc hMerge="1">
                  <a:txBody>
                    <a:bodyPr/>
                    <a:lstStyle/>
                    <a:p>
                      <a:endParaRPr lang="es-MX"/>
                    </a:p>
                  </a:txBody>
                  <a:tcPr/>
                </a:tc>
                <a:extLst>
                  <a:ext uri="{0D108BD9-81ED-4DB2-BD59-A6C34878D82A}">
                    <a16:rowId xmlns:a16="http://schemas.microsoft.com/office/drawing/2014/main" val="3340689267"/>
                  </a:ext>
                </a:extLst>
              </a:tr>
              <a:tr h="1044626">
                <a:tc>
                  <a:txBody>
                    <a:bodyPr/>
                    <a:lstStyle/>
                    <a:p>
                      <a:r>
                        <a:rPr lang="es-MX" sz="1100" b="1" kern="1200" dirty="0">
                          <a:solidFill>
                            <a:schemeClr val="bg1"/>
                          </a:solidFill>
                          <a:latin typeface="+mn-lt"/>
                          <a:ea typeface="+mn-ea"/>
                          <a:cs typeface="+mn-cs"/>
                        </a:rPr>
                        <a:t>CARPETAS DE INVESTIGACIÓN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a:solidFill>
                            <a:schemeClr val="dk1"/>
                          </a:solidFill>
                          <a:latin typeface="+mn-lt"/>
                          <a:ea typeface="+mn-ea"/>
                          <a:cs typeface="+mn-cs"/>
                        </a:rPr>
                        <a:t>
• CI/AGS/01228/01-23 Privación ilegal de la libertad
• CI/AGS/01718/01-23 Contra la Salud
• CI/AGS/06518/03-23 Privación ilegal de la libertad
• CI/AGS/11529/05-20 Contra la Salud
• DGAP/AGS/06938/05-11 Robo calificado</a:t>
                      </a: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3218073216"/>
                  </a:ext>
                </a:extLst>
              </a:tr>
              <a:tr h="1593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100" b="1" dirty="0">
                          <a:solidFill>
                            <a:schemeClr val="bg1"/>
                          </a:solidFill>
                        </a:rPr>
                        <a:t>ORDENES DE APREHENSIÓN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dirty="0">
                          <a:solidFill>
                            <a:schemeClr val="dk1"/>
                          </a:solidFill>
                          <a:latin typeface="+mn-lt"/>
                          <a:ea typeface="+mn-ea"/>
                          <a:cs typeface="+mn-cs"/>
                        </a:rPr>
                        <a:t>
• ROBO CALIFICADO — CUMPLIMENTADA
• ROBO CALIFICADO — CANCELADO
• DESAPARICION FORZADA DE PERSONAS — CUMPLIMENTADA
• CONTRA LA SALUD — CUMPLIMENTADA
• PRIVACION ILEGAL DE LA LIBERTAD — CUMPLIMENTADA</a:t>
                      </a:r>
                    </a:p>
                  </a:txBody>
                  <a:tcPr/>
                </a:tc>
                <a:tc hMerge="1">
                  <a:txBody>
                    <a:bodyPr/>
                    <a:lstStyle/>
                    <a:p>
                      <a:endParaRPr lang="es-MX"/>
                    </a:p>
                  </a:txBody>
                  <a:tcPr/>
                </a:tc>
                <a:extLst>
                  <a:ext uri="{0D108BD9-81ED-4DB2-BD59-A6C34878D82A}">
                    <a16:rowId xmlns:a16="http://schemas.microsoft.com/office/drawing/2014/main" val="3169124086"/>
                  </a:ext>
                </a:extLst>
              </a:tr>
              <a:tr h="795285">
                <a:tc>
                  <a:txBody>
                    <a:bodyPr/>
                    <a:lstStyle/>
                    <a:p>
                      <a:r>
                        <a:rPr lang="es-MX" sz="1100" b="1" dirty="0"/>
                        <a:t> </a:t>
                      </a:r>
                      <a:r>
                        <a:rPr lang="es-MX" sz="1100" b="1" dirty="0">
                          <a:solidFill>
                            <a:schemeClr val="bg1"/>
                          </a:solidFill>
                        </a:rPr>
                        <a:t>ESTATUS </a:t>
                      </a:r>
                    </a:p>
                  </a:txBody>
                  <a:tcPr>
                    <a:solidFill>
                      <a:schemeClr val="accent1">
                        <a:lumMod val="75000"/>
                      </a:schemeClr>
                    </a:solidFill>
                  </a:tcPr>
                </a:tc>
                <a:tc gridSpan="2">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MX" sz="1100" kern="1200" dirty="0">
                          <a:solidFill>
                            <a:schemeClr val="dk1"/>
                          </a:solidFill>
                          <a:latin typeface="+mn-lt"/>
                          <a:ea typeface="+mn-ea"/>
                          <a:cs typeface="+mn-cs"/>
                        </a:rPr>
                        <a:t>Sentenciado, se sentencio por violacion a la persona</a:t>
                      </a:r>
                    </a:p>
                  </a:txBody>
                  <a:tcPr/>
                </a:tc>
                <a:tc hMerge="1">
                  <a:txBody>
                    <a:bodyPr/>
                    <a:lstStyle/>
                    <a:p>
                      <a:endParaRPr lang="es-MX"/>
                    </a:p>
                  </a:txBody>
                  <a:tcPr/>
                </a:tc>
                <a:extLst>
                  <a:ext uri="{0D108BD9-81ED-4DB2-BD59-A6C34878D82A}">
                    <a16:rowId xmlns:a16="http://schemas.microsoft.com/office/drawing/2014/main" val="3558537792"/>
                  </a:ext>
                </a:extLst>
              </a:tr>
              <a:tr h="1786729">
                <a:tc>
                  <a:txBody>
                    <a:bodyPr/>
                    <a:lstStyle/>
                    <a:p>
                      <a:r>
                        <a:rPr lang="es-MX" sz="1100" b="1" kern="1200" dirty="0">
                          <a:solidFill>
                            <a:schemeClr val="bg1"/>
                          </a:solidFill>
                          <a:latin typeface="+mn-lt"/>
                          <a:ea typeface="+mn-ea"/>
                          <a:cs typeface="+mn-cs"/>
                        </a:rPr>
                        <a:t>ASUNTOS RELACIONADOS</a:t>
                      </a:r>
                    </a:p>
                  </a:txBody>
                  <a:tcPr>
                    <a:solidFill>
                      <a:schemeClr val="accent1">
                        <a:lumMod val="75000"/>
                      </a:schemeClr>
                    </a:solidFill>
                  </a:tcPr>
                </a:tc>
                <a:tc gridSpan="2">
                  <a:txBody>
                    <a:bodyPr/>
                    <a:lstStyle/>
                    <a:p>
                      <a:pPr marL="171450" indent="-171450" algn="just">
                        <a:buFontTx/>
                        <a:buChar char="-"/>
                      </a:pPr>
                      <a:r>
                        <a:rPr lang="es-MX" sz="1100" kern="1200" dirty="0">
                          <a:solidFill>
                            <a:schemeClr val="dk1"/>
                          </a:solidFill>
                          <a:latin typeface="+mn-lt"/>
                          <a:ea typeface="+mn-ea"/>
                          <a:cs typeface="+mn-cs"/>
                        </a:rPr>
                        <a:t>Caso doña Juana  LEO Occisos Ma. Juana Montoya Gonzáles y Juan Gabriel Gutiérrez Marín, hechos ocurridos el 27 de junio de 2022, cuando las victimas en primera instancia fueron privados de su libertad en su domicilio ubicado en el municipio de Rincón de Romos y posteriormente  localizados sin vida en las inmediaciones del predio rustico “el charquito
LEO 588</a:t>
                      </a:r>
                    </a:p>
                    <a:p>
                      <a:pPr marL="0" indent="0" algn="just">
                        <a:buFontTx/>
                        <a:buNone/>
                      </a:pPr>
                      <a:endParaRPr lang="es-MX" sz="1100" kern="1200" dirty="0">
                        <a:solidFill>
                          <a:schemeClr val="dk1"/>
                        </a:solidFill>
                        <a:latin typeface="+mn-lt"/>
                        <a:ea typeface="+mn-ea"/>
                        <a:cs typeface="+mn-cs"/>
                      </a:endParaRPr>
                    </a:p>
                    <a:p>
                      <a:pPr marL="0" indent="0" algn="just">
                        <a:buFontTx/>
                        <a:buNone/>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LEONARDO MORFIN ESQUIVEL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CARLOS LEONARDO CRUZ CARRILLO </a:t>
                      </a:r>
                    </a:p>
                    <a:p>
                      <a:pPr marL="0" indent="0" algn="just">
                        <a:buFontTx/>
                        <a:buNone/>
                      </a:pP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4024071236"/>
                  </a:ext>
                </a:extLst>
              </a:tr>
            </a:tbl>
          </a:graphicData>
        </a:graphic>
      </p:graphicFrame>
      <p:pic>
        <p:nvPicPr>
          <p:cNvPr id="7" name="[FP]" descr="[FP]">
            <a:extLst>
              <a:ext uri="{FF2B5EF4-FFF2-40B4-BE49-F238E27FC236}">
                <a16:creationId xmlns:a16="http://schemas.microsoft.com/office/drawing/2014/main" id="{C80E713A-27D7-471A-9297-6CD4151A9971}"/>
              </a:ext>
            </a:extLst>
          </p:cNvPr>
          <p:cNvPicPr>
            <a:picLocks noChangeAspect="1"/>
          </p:cNvPicPr>
          <p:nvPr/>
        </p:nvPicPr>
        <p:blipFill>
          <a:blip r:embed="R698beb2b59794ac3">
            <a:extLst>
              <a:ext uri="{28A0092B-C50C-407E-A947-70E740481C1C}">
                <a14:useLocalDpi xmlns:a14="http://schemas.microsoft.com/office/drawing/2010/main" val="0"/>
              </a:ext>
            </a:extLst>
          </a:blip>
          <a:stretch>
            <a:fillRect/>
          </a:stretch>
        </p:blipFill>
        <p:spPr>
          <a:xfrm>
            <a:off x="214361" y="1714348"/>
            <a:ext cx="2902475" cy="4351338"/>
          </a:xfrm>
          <a:prstGeom prst="rect">
            <a:avLst/>
          </a:prstGeom>
        </p:spPr>
      </p:pic>
      <p:pic>
        <p:nvPicPr>
          <p:cNvPr id="11" name="[FV1]" descr="[FV1]">
            <a:extLst>
              <a:ext uri="{FF2B5EF4-FFF2-40B4-BE49-F238E27FC236}">
                <a16:creationId xmlns:a16="http://schemas.microsoft.com/office/drawing/2014/main" id="{95A1EC47-8063-435B-9340-91DBB33FE9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4982" y="5672321"/>
            <a:ext cx="665008" cy="827694"/>
          </a:xfrm>
          <a:prstGeom prst="rect">
            <a:avLst/>
          </a:prstGeom>
        </p:spPr>
      </p:pic>
      <p:pic>
        <p:nvPicPr>
          <p:cNvPr id="13" name="[FV2]" descr="[FV2]">
            <a:extLst>
              <a:ext uri="{FF2B5EF4-FFF2-40B4-BE49-F238E27FC236}">
                <a16:creationId xmlns:a16="http://schemas.microsoft.com/office/drawing/2014/main" id="{65D6E13E-B1E1-4CA4-8F00-9E73059CD0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3131" y="5680558"/>
            <a:ext cx="665008" cy="827694"/>
          </a:xfrm>
          <a:prstGeom prst="rect">
            <a:avLst/>
          </a:prstGeom>
        </p:spPr>
      </p:pic>
    </p:spTree>
    <p:extLst>
      <p:ext uri="{BB962C8B-B14F-4D97-AF65-F5344CB8AC3E}">
        <p14:creationId xmlns:p14="http://schemas.microsoft.com/office/powerpoint/2010/main" val="2124728287"/>
      </p:ext>
    </p:extLst>
  </p:cSld>
  <p:clrMapOvr>
    <a:masterClrMapping/>
  </p:clrMapOvr>
</p:sld>
</file>

<file path=ppt/slides/slide3.xml><?xml version="1.0" encoding="utf-8"?>
<p:sld xmlns:a16="http://schemas.microsoft.com/office/drawing/2014/main" xmlns:p14="http://schemas.microsoft.com/office/powerpoint/2010/main" xmlns:a14="http://schemas.microsoft.com/office/drawing/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ONDO]" descr="[FONDO]">
            <a:extLst>
              <a:ext uri="{FF2B5EF4-FFF2-40B4-BE49-F238E27FC236}">
                <a16:creationId xmlns:a16="http://schemas.microsoft.com/office/drawing/2014/main" id="{AE2FEBDB-ED54-FF79-0EF8-AA9E7C8EA417}"/>
              </a:ext>
            </a:extLst>
          </p:cNvPr>
          <p:cNvPicPr>
            <a:picLocks noChangeAspect="1"/>
          </p:cNvPicPr>
          <p:nvPr/>
        </p:nvPicPr>
        <p:blipFill>
          <a:blip r:embed="Refe7a2935e814523"/>
          <a:stretch>
            <a:fillRect/>
          </a:stretch>
        </p:blipFill>
        <p:spPr>
          <a:xfrm>
            <a:off x="1" y="0"/>
            <a:ext cx="12401280" cy="6969519"/>
          </a:xfrm>
          <a:prstGeom prst="rect">
            <a:avLst/>
          </a:prstGeom>
        </p:spPr>
      </p:pic>
      <p:graphicFrame>
        <p:nvGraphicFramePr>
          <p:cNvPr id="10" name="Tabla 9">
            <a:extLst>
              <a:ext uri="{FF2B5EF4-FFF2-40B4-BE49-F238E27FC236}">
                <a16:creationId xmlns:a16="http://schemas.microsoft.com/office/drawing/2014/main" id="{BC4CEC18-7797-7786-F517-147A6AD7242D}"/>
              </a:ext>
            </a:extLst>
          </p:cNvPr>
          <p:cNvGraphicFramePr>
            <a:graphicFrameLocks noGrp="1"/>
          </p:cNvGraphicFramePr>
          <p:nvPr>
            <p:extLst>
              <p:ext uri="{D42A27DB-BD31-4B8C-83A1-F6EECF244321}">
                <p14:modId xmlns:p14="http://schemas.microsoft.com/office/powerpoint/2010/main" val="1791400885"/>
              </p:ext>
            </p:extLst>
          </p:nvPr>
        </p:nvGraphicFramePr>
        <p:xfrm>
          <a:off x="3252159" y="1370610"/>
          <a:ext cx="9149122" cy="5266098"/>
        </p:xfrm>
        <a:graphic>
          <a:graphicData uri="http://schemas.openxmlformats.org/drawingml/2006/table">
            <a:tbl>
              <a:tblPr firstRow="1" bandRow="1">
                <a:tableStyleId>{5C22544A-7EE6-4342-B048-85BDC9FD1C3A}</a:tableStyleId>
              </a:tblPr>
              <a:tblGrid>
                <a:gridCol w="2462314">
                  <a:extLst>
                    <a:ext uri="{9D8B030D-6E8A-4147-A177-3AD203B41FA5}">
                      <a16:colId xmlns:a16="http://schemas.microsoft.com/office/drawing/2014/main" val="2746230745"/>
                    </a:ext>
                  </a:extLst>
                </a:gridCol>
                <a:gridCol w="3343404">
                  <a:extLst>
                    <a:ext uri="{9D8B030D-6E8A-4147-A177-3AD203B41FA5}">
                      <a16:colId xmlns:a16="http://schemas.microsoft.com/office/drawing/2014/main" val="3075986152"/>
                    </a:ext>
                  </a:extLst>
                </a:gridCol>
                <a:gridCol w="3343404">
                  <a:extLst>
                    <a:ext uri="{9D8B030D-6E8A-4147-A177-3AD203B41FA5}">
                      <a16:colId xmlns:a16="http://schemas.microsoft.com/office/drawing/2014/main" val="4044500939"/>
                    </a:ext>
                  </a:extLst>
                </a:gridCol>
              </a:tblGrid>
              <a:tr h="319663">
                <a:tc gridSpan="3">
                  <a:txBody>
                    <a:bodyPr/>
                    <a:lstStyle/>
                    <a:p>
                      <a:r>
                        <a:rPr lang="es-MX" sz="1600" dirty="0"/>
                        <a:t>RICARDO OMAR HERRERA GUERRERO</a:t>
                      </a:r>
                    </a:p>
                  </a:txBody>
                  <a:tcPr/>
                </a:tc>
                <a:tc hMerge="1">
                  <a:txBody>
                    <a:bodyPr/>
                    <a:lstStyle/>
                    <a:p>
                      <a:endParaRPr lang="es-MX" dirty="0"/>
                    </a:p>
                  </a:txBody>
                  <a:tcPr/>
                </a:tc>
                <a:tc hMerge="1">
                  <a:txBody>
                    <a:bodyPr/>
                    <a:lstStyle/>
                    <a:p>
                      <a:endParaRPr lang="es-MX"/>
                    </a:p>
                  </a:txBody>
                  <a:tcPr/>
                </a:tc>
                <a:extLst>
                  <a:ext uri="{0D108BD9-81ED-4DB2-BD59-A6C34878D82A}">
                    <a16:rowId xmlns:a16="http://schemas.microsoft.com/office/drawing/2014/main" val="3979505418"/>
                  </a:ext>
                </a:extLst>
              </a:tr>
              <a:tr h="319663">
                <a:tc>
                  <a:txBody>
                    <a:bodyPr/>
                    <a:lstStyle/>
                    <a:p>
                      <a:r>
                        <a:rPr lang="es-MX" sz="1100" b="1" dirty="0">
                          <a:solidFill>
                            <a:schemeClr val="bg1"/>
                          </a:solidFill>
                        </a:rPr>
                        <a:t>GRUPO DELICTIVO</a:t>
                      </a:r>
                    </a:p>
                  </a:txBody>
                  <a:tcPr>
                    <a:solidFill>
                      <a:schemeClr val="accent1">
                        <a:lumMod val="75000"/>
                      </a:schemeClr>
                    </a:solidFill>
                  </a:tcPr>
                </a:tc>
                <a:tc>
                  <a:txBody>
                    <a:bodyPr/>
                    <a:lstStyle/>
                    <a:p>
                      <a:r>
                        <a:rPr lang="es-MX" sz="1200" b="1" dirty="0"/>
                        <a:t>CJNG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dirty="0"/>
                        <a:t>EJECUTOR</a:t>
                      </a:r>
                    </a:p>
                  </a:txBody>
                  <a:tcPr/>
                </a:tc>
                <a:extLst>
                  <a:ext uri="{0D108BD9-81ED-4DB2-BD59-A6C34878D82A}">
                    <a16:rowId xmlns:a16="http://schemas.microsoft.com/office/drawing/2014/main" val="201189607"/>
                  </a:ext>
                </a:extLst>
              </a:tr>
              <a:tr h="725435">
                <a:tc>
                  <a:txBody>
                    <a:bodyPr/>
                    <a:lstStyle/>
                    <a:p>
                      <a:r>
                        <a:rPr lang="es-MX" sz="1100" b="1" kern="1200" dirty="0">
                          <a:solidFill>
                            <a:schemeClr val="bg1"/>
                          </a:solidFill>
                          <a:latin typeface="+mn-lt"/>
                          <a:ea typeface="+mn-ea"/>
                          <a:cs typeface="+mn-cs"/>
                        </a:rPr>
                        <a:t>DELITOS / INGRESOS</a:t>
                      </a:r>
                    </a:p>
                  </a:txBody>
                  <a:tcPr>
                    <a:solidFill>
                      <a:schemeClr val="accent1">
                        <a:lumMod val="75000"/>
                      </a:schemeClr>
                    </a:solidFill>
                  </a:tcPr>
                </a:tc>
                <a:tc gridSpan="2">
                  <a:txBody>
                    <a:bodyPr/>
                    <a:lstStyle/>
                    <a:p>
                      <a:pPr marL="0" indent="0">
                        <a:buFont typeface="Arial" panose="020B0604020202020204" pitchFamily="34" charset="0"/>
                        <a:buNone/>
                      </a:pPr>
                      <a:r>
                        <a:rPr lang="es-MX" sz="1100" dirty="0"/>
                        <a:t>
• Contra la Salud — 11/10/2019 10:10</a:t>
                      </a:r>
                    </a:p>
                  </a:txBody>
                  <a:tcPr/>
                </a:tc>
                <a:tc hMerge="1">
                  <a:txBody>
                    <a:bodyPr/>
                    <a:lstStyle/>
                    <a:p>
                      <a:endParaRPr lang="es-MX"/>
                    </a:p>
                  </a:txBody>
                  <a:tcPr/>
                </a:tc>
                <a:extLst>
                  <a:ext uri="{0D108BD9-81ED-4DB2-BD59-A6C34878D82A}">
                    <a16:rowId xmlns:a16="http://schemas.microsoft.com/office/drawing/2014/main" val="3340689267"/>
                  </a:ext>
                </a:extLst>
              </a:tr>
              <a:tr h="1044626">
                <a:tc>
                  <a:txBody>
                    <a:bodyPr/>
                    <a:lstStyle/>
                    <a:p>
                      <a:r>
                        <a:rPr lang="es-MX" sz="1100" b="1" kern="1200" dirty="0">
                          <a:solidFill>
                            <a:schemeClr val="bg1"/>
                          </a:solidFill>
                          <a:latin typeface="+mn-lt"/>
                          <a:ea typeface="+mn-ea"/>
                          <a:cs typeface="+mn-cs"/>
                        </a:rPr>
                        <a:t>CARPETAS DE INVESTIGACIÓN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a:solidFill>
                            <a:schemeClr val="dk1"/>
                          </a:solidFill>
                          <a:latin typeface="+mn-lt"/>
                          <a:ea typeface="+mn-ea"/>
                          <a:cs typeface="+mn-cs"/>
                        </a:rPr>
                        <a:t>
• CI/AGS/06518/03-23 Privación ilegal de la libertad
• CI/RIN/00175/03-23 Contra la Salud
• CI/RIN/00270/05-17 Robo calificado
• CI/RIN/00343/05-23 Contra la Salud
• CI/RIN/00351/06-22 Robo calificado</a:t>
                      </a: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3218073216"/>
                  </a:ext>
                </a:extLst>
              </a:tr>
              <a:tr h="1593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100" b="1" dirty="0">
                          <a:solidFill>
                            <a:schemeClr val="bg1"/>
                          </a:solidFill>
                        </a:rPr>
                        <a:t>ORDENES DE APREHENSIÓN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dirty="0">
                          <a:solidFill>
                            <a:schemeClr val="dk1"/>
                          </a:solidFill>
                          <a:latin typeface="+mn-lt"/>
                          <a:ea typeface="+mn-ea"/>
                          <a:cs typeface="+mn-cs"/>
                        </a:rPr>
                        <a:t>
• DESAPARICION FORZADA DE PERSONAS — CUMPLIMENTADA</a:t>
                      </a:r>
                    </a:p>
                  </a:txBody>
                  <a:tcPr/>
                </a:tc>
                <a:tc hMerge="1">
                  <a:txBody>
                    <a:bodyPr/>
                    <a:lstStyle/>
                    <a:p>
                      <a:endParaRPr lang="es-MX"/>
                    </a:p>
                  </a:txBody>
                  <a:tcPr/>
                </a:tc>
                <a:extLst>
                  <a:ext uri="{0D108BD9-81ED-4DB2-BD59-A6C34878D82A}">
                    <a16:rowId xmlns:a16="http://schemas.microsoft.com/office/drawing/2014/main" val="3169124086"/>
                  </a:ext>
                </a:extLst>
              </a:tr>
              <a:tr h="795285">
                <a:tc>
                  <a:txBody>
                    <a:bodyPr/>
                    <a:lstStyle/>
                    <a:p>
                      <a:r>
                        <a:rPr lang="es-MX" sz="1100" b="1" dirty="0"/>
                        <a:t> </a:t>
                      </a:r>
                      <a:r>
                        <a:rPr lang="es-MX" sz="1100" b="1" dirty="0">
                          <a:solidFill>
                            <a:schemeClr val="bg1"/>
                          </a:solidFill>
                        </a:rPr>
                        <a:t>ESTATUS </a:t>
                      </a:r>
                    </a:p>
                  </a:txBody>
                  <a:tcPr>
                    <a:solidFill>
                      <a:schemeClr val="accent1">
                        <a:lumMod val="75000"/>
                      </a:schemeClr>
                    </a:solidFill>
                  </a:tcPr>
                </a:tc>
                <a:tc gridSpan="2">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MX" sz="1100" kern="1200" dirty="0">
                          <a:solidFill>
                            <a:schemeClr val="dk1"/>
                          </a:solidFill>
                          <a:latin typeface="+mn-lt"/>
                          <a:ea typeface="+mn-ea"/>
                          <a:cs typeface="+mn-cs"/>
                        </a:rPr>
                        <a:t>Sentenciado, se sentencio por violacion</a:t>
                      </a:r>
                    </a:p>
                  </a:txBody>
                  <a:tcPr/>
                </a:tc>
                <a:tc hMerge="1">
                  <a:txBody>
                    <a:bodyPr/>
                    <a:lstStyle/>
                    <a:p>
                      <a:endParaRPr lang="es-MX"/>
                    </a:p>
                  </a:txBody>
                  <a:tcPr/>
                </a:tc>
                <a:extLst>
                  <a:ext uri="{0D108BD9-81ED-4DB2-BD59-A6C34878D82A}">
                    <a16:rowId xmlns:a16="http://schemas.microsoft.com/office/drawing/2014/main" val="3558537792"/>
                  </a:ext>
                </a:extLst>
              </a:tr>
              <a:tr h="1786729">
                <a:tc>
                  <a:txBody>
                    <a:bodyPr/>
                    <a:lstStyle/>
                    <a:p>
                      <a:r>
                        <a:rPr lang="es-MX" sz="1100" b="1" kern="1200" dirty="0">
                          <a:solidFill>
                            <a:schemeClr val="bg1"/>
                          </a:solidFill>
                          <a:latin typeface="+mn-lt"/>
                          <a:ea typeface="+mn-ea"/>
                          <a:cs typeface="+mn-cs"/>
                        </a:rPr>
                        <a:t>ASUNTOS RELACIONADOS</a:t>
                      </a:r>
                    </a:p>
                  </a:txBody>
                  <a:tcPr>
                    <a:solidFill>
                      <a:schemeClr val="accent1">
                        <a:lumMod val="75000"/>
                      </a:schemeClr>
                    </a:solidFill>
                  </a:tcPr>
                </a:tc>
                <a:tc gridSpan="2">
                  <a:txBody>
                    <a:bodyPr/>
                    <a:lstStyle/>
                    <a:p>
                      <a:pPr marL="171450" indent="-171450" algn="just">
                        <a:buFontTx/>
                        <a:buChar char="-"/>
                      </a:pPr>
                      <a:r>
                        <a:rPr lang="es-MX" sz="1100" kern="1200" dirty="0">
                          <a:solidFill>
                            <a:schemeClr val="dk1"/>
                          </a:solidFill>
                          <a:latin typeface="+mn-lt"/>
                          <a:ea typeface="+mn-ea"/>
                          <a:cs typeface="+mn-cs"/>
                        </a:rPr>
                        <a:t>Sin Alias del Caso Hechos ocurridos el día 09 de marzo del 2023, cuando RICARDO OMAR HERRERA GUERRERO ALÍAS “PIOJO” Y/O “EL CHASCAS” Y/O “CHASQUERO”, irrumpió en el domicilio  ubicado en  calle 16 de septiembre Sur, número 706, en la Colonia Independencia, perteneciente al Municipio de Rincón de Romos, Aguascalientes, cuando las victimas de identidad reservada Victimas de identidad reservada A.G.P.H. y U.F.R.O. (Aún no localizadas) se encontraban en el interior. Sacándolas de dicho domicilio y llevándoselas a bordo de un vehículo, esto haciendo uso de la violencia, sin que hasta el momento se conozca su paradero. 
</a:t>
                      </a:r>
                    </a:p>
                    <a:p>
                      <a:pPr marL="0" indent="0" algn="just">
                        <a:buFontTx/>
                        <a:buNone/>
                      </a:pPr>
                      <a:endParaRPr lang="es-MX" sz="1100" kern="1200" dirty="0">
                        <a:solidFill>
                          <a:schemeClr val="dk1"/>
                        </a:solidFill>
                        <a:latin typeface="+mn-lt"/>
                        <a:ea typeface="+mn-ea"/>
                        <a:cs typeface="+mn-cs"/>
                      </a:endParaRPr>
                    </a:p>
                    <a:p>
                      <a:pPr marL="0" indent="0" algn="just">
                        <a:buFontTx/>
                        <a:buNone/>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[V2] </a:t>
                      </a:r>
                    </a:p>
                    <a:p>
                      <a:pPr marL="0" indent="0" algn="just">
                        <a:buFontTx/>
                        <a:buNone/>
                      </a:pP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4024071236"/>
                  </a:ext>
                </a:extLst>
              </a:tr>
            </a:tbl>
          </a:graphicData>
        </a:graphic>
      </p:graphicFrame>
      <p:pic>
        <p:nvPicPr>
          <p:cNvPr id="7" name="[FP]" descr="[FP]">
            <a:extLst>
              <a:ext uri="{FF2B5EF4-FFF2-40B4-BE49-F238E27FC236}">
                <a16:creationId xmlns:a16="http://schemas.microsoft.com/office/drawing/2014/main" id="{C80E713A-27D7-471A-9297-6CD4151A9971}"/>
              </a:ext>
            </a:extLst>
          </p:cNvPr>
          <p:cNvPicPr>
            <a:picLocks noChangeAspect="1"/>
          </p:cNvPicPr>
          <p:nvPr/>
        </p:nvPicPr>
        <p:blipFill>
          <a:blip r:embed="R650d73c166434b82">
            <a:extLst>
              <a:ext uri="{28A0092B-C50C-407E-A947-70E740481C1C}">
                <a14:useLocalDpi xmlns:a14="http://schemas.microsoft.com/office/drawing/2010/main" val="0"/>
              </a:ext>
            </a:extLst>
          </a:blip>
          <a:stretch>
            <a:fillRect/>
          </a:stretch>
        </p:blipFill>
        <p:spPr>
          <a:xfrm>
            <a:off x="214361" y="1714348"/>
            <a:ext cx="2902475" cy="4351338"/>
          </a:xfrm>
          <a:prstGeom prst="rect">
            <a:avLst/>
          </a:prstGeom>
        </p:spPr>
      </p:pic>
      <p:pic>
        <p:nvPicPr>
          <p:cNvPr id="11" name="[FV1]" descr="[FV1]">
            <a:extLst>
              <a:ext uri="{FF2B5EF4-FFF2-40B4-BE49-F238E27FC236}">
                <a16:creationId xmlns:a16="http://schemas.microsoft.com/office/drawing/2014/main" id="{95A1EC47-8063-435B-9340-91DBB33FE9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4982" y="5672321"/>
            <a:ext cx="665008" cy="827694"/>
          </a:xfrm>
          <a:prstGeom prst="rect">
            <a:avLst/>
          </a:prstGeom>
        </p:spPr>
      </p:pic>
      <p:pic>
        <p:nvPicPr>
          <p:cNvPr id="13" name="[FV2]" descr="[FV2]">
            <a:extLst>
              <a:ext uri="{FF2B5EF4-FFF2-40B4-BE49-F238E27FC236}">
                <a16:creationId xmlns:a16="http://schemas.microsoft.com/office/drawing/2014/main" id="{65D6E13E-B1E1-4CA4-8F00-9E73059CD0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3131" y="5680558"/>
            <a:ext cx="665008" cy="827694"/>
          </a:xfrm>
          <a:prstGeom prst="rect">
            <a:avLst/>
          </a:prstGeom>
        </p:spPr>
      </p:pic>
    </p:spTree>
    <p:extLst>
      <p:ext uri="{BB962C8B-B14F-4D97-AF65-F5344CB8AC3E}">
        <p14:creationId xmlns:p14="http://schemas.microsoft.com/office/powerpoint/2010/main" val="2124728287"/>
      </p:ext>
    </p:extLst>
  </p:cSld>
  <p:clrMapOvr>
    <a:masterClrMapping/>
  </p:clrMapOvr>
</p:sld>
</file>

<file path=ppt/slides/slide4.xml><?xml version="1.0" encoding="utf-8"?>
<p:sld xmlns:a16="http://schemas.microsoft.com/office/drawing/2014/main" xmlns:p14="http://schemas.microsoft.com/office/powerpoint/2010/main" xmlns:a14="http://schemas.microsoft.com/office/drawing/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ONDO]" descr="[FONDO]">
            <a:extLst>
              <a:ext uri="{FF2B5EF4-FFF2-40B4-BE49-F238E27FC236}">
                <a16:creationId xmlns:a16="http://schemas.microsoft.com/office/drawing/2014/main" id="{AE2FEBDB-ED54-FF79-0EF8-AA9E7C8EA417}"/>
              </a:ext>
            </a:extLst>
          </p:cNvPr>
          <p:cNvPicPr>
            <a:picLocks noChangeAspect="1"/>
          </p:cNvPicPr>
          <p:nvPr/>
        </p:nvPicPr>
        <p:blipFill>
          <a:blip r:embed="R1fb77d11012a4612"/>
          <a:stretch>
            <a:fillRect/>
          </a:stretch>
        </p:blipFill>
        <p:spPr>
          <a:xfrm>
            <a:off x="1" y="0"/>
            <a:ext cx="12401280" cy="6969519"/>
          </a:xfrm>
          <a:prstGeom prst="rect">
            <a:avLst/>
          </a:prstGeom>
        </p:spPr>
      </p:pic>
      <p:graphicFrame>
        <p:nvGraphicFramePr>
          <p:cNvPr id="10" name="Tabla 9">
            <a:extLst>
              <a:ext uri="{FF2B5EF4-FFF2-40B4-BE49-F238E27FC236}">
                <a16:creationId xmlns:a16="http://schemas.microsoft.com/office/drawing/2014/main" id="{BC4CEC18-7797-7786-F517-147A6AD7242D}"/>
              </a:ext>
            </a:extLst>
          </p:cNvPr>
          <p:cNvGraphicFramePr>
            <a:graphicFrameLocks noGrp="1"/>
          </p:cNvGraphicFramePr>
          <p:nvPr>
            <p:extLst>
              <p:ext uri="{D42A27DB-BD31-4B8C-83A1-F6EECF244321}">
                <p14:modId xmlns:p14="http://schemas.microsoft.com/office/powerpoint/2010/main" val="1791400885"/>
              </p:ext>
            </p:extLst>
          </p:nvPr>
        </p:nvGraphicFramePr>
        <p:xfrm>
          <a:off x="3252159" y="1370610"/>
          <a:ext cx="9149122" cy="5266098"/>
        </p:xfrm>
        <a:graphic>
          <a:graphicData uri="http://schemas.openxmlformats.org/drawingml/2006/table">
            <a:tbl>
              <a:tblPr firstRow="1" bandRow="1">
                <a:tableStyleId>{5C22544A-7EE6-4342-B048-85BDC9FD1C3A}</a:tableStyleId>
              </a:tblPr>
              <a:tblGrid>
                <a:gridCol w="2462314">
                  <a:extLst>
                    <a:ext uri="{9D8B030D-6E8A-4147-A177-3AD203B41FA5}">
                      <a16:colId xmlns:a16="http://schemas.microsoft.com/office/drawing/2014/main" val="2746230745"/>
                    </a:ext>
                  </a:extLst>
                </a:gridCol>
                <a:gridCol w="3343404">
                  <a:extLst>
                    <a:ext uri="{9D8B030D-6E8A-4147-A177-3AD203B41FA5}">
                      <a16:colId xmlns:a16="http://schemas.microsoft.com/office/drawing/2014/main" val="3075986152"/>
                    </a:ext>
                  </a:extLst>
                </a:gridCol>
                <a:gridCol w="3343404">
                  <a:extLst>
                    <a:ext uri="{9D8B030D-6E8A-4147-A177-3AD203B41FA5}">
                      <a16:colId xmlns:a16="http://schemas.microsoft.com/office/drawing/2014/main" val="4044500939"/>
                    </a:ext>
                  </a:extLst>
                </a:gridCol>
              </a:tblGrid>
              <a:tr h="319663">
                <a:tc gridSpan="3">
                  <a:txBody>
                    <a:bodyPr/>
                    <a:lstStyle/>
                    <a:p>
                      <a:r>
                        <a:rPr lang="es-MX" sz="1600" dirty="0"/>
                        <a:t>JAVIER ESQUIVEL PADILLA</a:t>
                      </a:r>
                    </a:p>
                  </a:txBody>
                  <a:tcPr/>
                </a:tc>
                <a:tc hMerge="1">
                  <a:txBody>
                    <a:bodyPr/>
                    <a:lstStyle/>
                    <a:p>
                      <a:endParaRPr lang="es-MX" dirty="0"/>
                    </a:p>
                  </a:txBody>
                  <a:tcPr/>
                </a:tc>
                <a:tc hMerge="1">
                  <a:txBody>
                    <a:bodyPr/>
                    <a:lstStyle/>
                    <a:p>
                      <a:endParaRPr lang="es-MX"/>
                    </a:p>
                  </a:txBody>
                  <a:tcPr/>
                </a:tc>
                <a:extLst>
                  <a:ext uri="{0D108BD9-81ED-4DB2-BD59-A6C34878D82A}">
                    <a16:rowId xmlns:a16="http://schemas.microsoft.com/office/drawing/2014/main" val="3979505418"/>
                  </a:ext>
                </a:extLst>
              </a:tr>
              <a:tr h="319663">
                <a:tc>
                  <a:txBody>
                    <a:bodyPr/>
                    <a:lstStyle/>
                    <a:p>
                      <a:r>
                        <a:rPr lang="es-MX" sz="1100" b="1" dirty="0">
                          <a:solidFill>
                            <a:schemeClr val="bg1"/>
                          </a:solidFill>
                        </a:rPr>
                        <a:t>GRUPO DELICTIVO</a:t>
                      </a:r>
                    </a:p>
                  </a:txBody>
                  <a:tcPr>
                    <a:solidFill>
                      <a:schemeClr val="accent1">
                        <a:lumMod val="75000"/>
                      </a:schemeClr>
                    </a:solidFill>
                  </a:tcPr>
                </a:tc>
                <a:tc>
                  <a:txBody>
                    <a:bodyPr/>
                    <a:lstStyle/>
                    <a:p>
                      <a:r>
                        <a:rPr lang="es-MX" sz="1200" b="1" dirty="0"/>
                        <a:t>CJNG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dirty="0"/>
                        <a:t>EJECUTOR</a:t>
                      </a:r>
                    </a:p>
                  </a:txBody>
                  <a:tcPr/>
                </a:tc>
                <a:extLst>
                  <a:ext uri="{0D108BD9-81ED-4DB2-BD59-A6C34878D82A}">
                    <a16:rowId xmlns:a16="http://schemas.microsoft.com/office/drawing/2014/main" val="201189607"/>
                  </a:ext>
                </a:extLst>
              </a:tr>
              <a:tr h="725435">
                <a:tc>
                  <a:txBody>
                    <a:bodyPr/>
                    <a:lstStyle/>
                    <a:p>
                      <a:r>
                        <a:rPr lang="es-MX" sz="1100" b="1" kern="1200" dirty="0">
                          <a:solidFill>
                            <a:schemeClr val="bg1"/>
                          </a:solidFill>
                          <a:latin typeface="+mn-lt"/>
                          <a:ea typeface="+mn-ea"/>
                          <a:cs typeface="+mn-cs"/>
                        </a:rPr>
                        <a:t>DELITOS / INGRESOS</a:t>
                      </a:r>
                    </a:p>
                  </a:txBody>
                  <a:tcPr>
                    <a:solidFill>
                      <a:schemeClr val="accent1">
                        <a:lumMod val="75000"/>
                      </a:schemeClr>
                    </a:solidFill>
                  </a:tcPr>
                </a:tc>
                <a:tc gridSpan="2">
                  <a:txBody>
                    <a:bodyPr/>
                    <a:lstStyle/>
                    <a:p>
                      <a:pPr marL="0" indent="0">
                        <a:buFont typeface="Arial" panose="020B0604020202020204" pitchFamily="34" charset="0"/>
                        <a:buNone/>
                      </a:pPr>
                      <a:r>
                        <a:rPr lang="es-MX" sz="1100" dirty="0"/>
                        <a:t>
• Lesiones Dolosas — 07/03/2008 21:12
• Lesiones Dolosas — 22/01/2007 13:00
• Mariposero — 13/05/2006 19:20
• Lesiones Dolosas — 03/04/2004 15:00
• Robo Simple — 28/06/1995 16:53</a:t>
                      </a:r>
                    </a:p>
                  </a:txBody>
                  <a:tcPr/>
                </a:tc>
                <a:tc hMerge="1">
                  <a:txBody>
                    <a:bodyPr/>
                    <a:lstStyle/>
                    <a:p>
                      <a:endParaRPr lang="es-MX"/>
                    </a:p>
                  </a:txBody>
                  <a:tcPr/>
                </a:tc>
                <a:extLst>
                  <a:ext uri="{0D108BD9-81ED-4DB2-BD59-A6C34878D82A}">
                    <a16:rowId xmlns:a16="http://schemas.microsoft.com/office/drawing/2014/main" val="3340689267"/>
                  </a:ext>
                </a:extLst>
              </a:tr>
              <a:tr h="1044626">
                <a:tc>
                  <a:txBody>
                    <a:bodyPr/>
                    <a:lstStyle/>
                    <a:p>
                      <a:r>
                        <a:rPr lang="es-MX" sz="1100" b="1" kern="1200" dirty="0">
                          <a:solidFill>
                            <a:schemeClr val="bg1"/>
                          </a:solidFill>
                          <a:latin typeface="+mn-lt"/>
                          <a:ea typeface="+mn-ea"/>
                          <a:cs typeface="+mn-cs"/>
                        </a:rPr>
                        <a:t>CARPETAS DE INVESTIGACIÓN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a:solidFill>
                            <a:schemeClr val="dk1"/>
                          </a:solidFill>
                          <a:latin typeface="+mn-lt"/>
                          <a:ea typeface="+mn-ea"/>
                          <a:cs typeface="+mn-cs"/>
                        </a:rPr>
                        <a:t>
• A-08/02876 Violacion equiparada
• CI/PAB/00072/01-21 Amenazas
• CI/RIN/00542/09-22 Violencia familiar
• R-07/00017 Daño en las cosas doloso
• R-07/00019 Robo calificado
• R-07/00031 Daño en las cosas doloso
• R-07/00102 Robo calificado
• R-07/00147 Robo calificado
• R-07/00182 Daño en las cosas doloso
• R-07/00227 Lesiones dolosas calificadas por golpes</a:t>
                      </a: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3218073216"/>
                  </a:ext>
                </a:extLst>
              </a:tr>
              <a:tr h="1593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100" b="1" dirty="0">
                          <a:solidFill>
                            <a:schemeClr val="bg1"/>
                          </a:solidFill>
                        </a:rPr>
                        <a:t>ORDENES DE APREHENSIÓN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dirty="0">
                          <a:solidFill>
                            <a:schemeClr val="dk1"/>
                          </a:solidFill>
                          <a:latin typeface="+mn-lt"/>
                          <a:ea typeface="+mn-ea"/>
                          <a:cs typeface="+mn-cs"/>
                        </a:rPr>
                        <a:t>
• LESIONES DOLOSAS POR GOLPES — CUMPLIMENTADA
• ROBO CALIFICADO — CUMPLIMENTADA</a:t>
                      </a:r>
                    </a:p>
                  </a:txBody>
                  <a:tcPr/>
                </a:tc>
                <a:tc hMerge="1">
                  <a:txBody>
                    <a:bodyPr/>
                    <a:lstStyle/>
                    <a:p>
                      <a:endParaRPr lang="es-MX"/>
                    </a:p>
                  </a:txBody>
                  <a:tcPr/>
                </a:tc>
                <a:extLst>
                  <a:ext uri="{0D108BD9-81ED-4DB2-BD59-A6C34878D82A}">
                    <a16:rowId xmlns:a16="http://schemas.microsoft.com/office/drawing/2014/main" val="3169124086"/>
                  </a:ext>
                </a:extLst>
              </a:tr>
              <a:tr h="795285">
                <a:tc>
                  <a:txBody>
                    <a:bodyPr/>
                    <a:lstStyle/>
                    <a:p>
                      <a:r>
                        <a:rPr lang="es-MX" sz="1100" b="1" dirty="0"/>
                        <a:t> </a:t>
                      </a:r>
                      <a:r>
                        <a:rPr lang="es-MX" sz="1100" b="1" dirty="0">
                          <a:solidFill>
                            <a:schemeClr val="bg1"/>
                          </a:solidFill>
                        </a:rPr>
                        <a:t>ESTATUS </a:t>
                      </a:r>
                    </a:p>
                  </a:txBody>
                  <a:tcPr>
                    <a:solidFill>
                      <a:schemeClr val="accent1">
                        <a:lumMod val="75000"/>
                      </a:schemeClr>
                    </a:solidFill>
                  </a:tcPr>
                </a:tc>
                <a:tc gridSpan="2">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MX" sz="1100" kern="1200" dirty="0">
                          <a:solidFill>
                            <a:schemeClr val="dk1"/>
                          </a:solidFill>
                          <a:latin typeface="+mn-lt"/>
                          <a:ea typeface="+mn-ea"/>
                          <a:cs typeface="+mn-cs"/>
                        </a:rPr>
                        <a:t>Sentenciado, se sentencio por violacion</a:t>
                      </a:r>
                    </a:p>
                  </a:txBody>
                  <a:tcPr/>
                </a:tc>
                <a:tc hMerge="1">
                  <a:txBody>
                    <a:bodyPr/>
                    <a:lstStyle/>
                    <a:p>
                      <a:endParaRPr lang="es-MX"/>
                    </a:p>
                  </a:txBody>
                  <a:tcPr/>
                </a:tc>
                <a:extLst>
                  <a:ext uri="{0D108BD9-81ED-4DB2-BD59-A6C34878D82A}">
                    <a16:rowId xmlns:a16="http://schemas.microsoft.com/office/drawing/2014/main" val="3558537792"/>
                  </a:ext>
                </a:extLst>
              </a:tr>
              <a:tr h="1786729">
                <a:tc>
                  <a:txBody>
                    <a:bodyPr/>
                    <a:lstStyle/>
                    <a:p>
                      <a:r>
                        <a:rPr lang="es-MX" sz="1100" b="1" kern="1200" dirty="0">
                          <a:solidFill>
                            <a:schemeClr val="bg1"/>
                          </a:solidFill>
                          <a:latin typeface="+mn-lt"/>
                          <a:ea typeface="+mn-ea"/>
                          <a:cs typeface="+mn-cs"/>
                        </a:rPr>
                        <a:t>ASUNTOS RELACIONADOS</a:t>
                      </a:r>
                    </a:p>
                  </a:txBody>
                  <a:tcPr>
                    <a:solidFill>
                      <a:schemeClr val="accent1">
                        <a:lumMod val="75000"/>
                      </a:schemeClr>
                    </a:solidFill>
                  </a:tcPr>
                </a:tc>
                <a:tc gridSpan="2">
                  <a:txBody>
                    <a:bodyPr/>
                    <a:lstStyle/>
                    <a:p>
                      <a:pPr marL="171450" indent="-171450" algn="just">
                        <a:buFontTx/>
                        <a:buChar char="-"/>
                      </a:pPr>
                      <a:r>
                        <a:rPr lang="es-MX" sz="1100" kern="1200" dirty="0">
                          <a:solidFill>
                            <a:schemeClr val="dk1"/>
                          </a:solidFill>
                          <a:latin typeface="+mn-lt"/>
                          <a:ea typeface="+mn-ea"/>
                          <a:cs typeface="+mn-cs"/>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p>
                    <a:p>
                      <a:pPr marL="0" indent="0" algn="just">
                        <a:buFontTx/>
                        <a:buNone/>
                      </a:pPr>
                      <a:endParaRPr lang="es-MX" sz="1100" kern="1200" dirty="0">
                        <a:solidFill>
                          <a:schemeClr val="dk1"/>
                        </a:solidFill>
                        <a:latin typeface="+mn-lt"/>
                        <a:ea typeface="+mn-ea"/>
                        <a:cs typeface="+mn-cs"/>
                      </a:endParaRPr>
                    </a:p>
                    <a:p>
                      <a:pPr marL="0" indent="0" algn="just">
                        <a:buFontTx/>
                        <a:buNone/>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[V2] </a:t>
                      </a:r>
                    </a:p>
                    <a:p>
                      <a:pPr marL="0" indent="0" algn="just">
                        <a:buFontTx/>
                        <a:buNone/>
                      </a:pP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4024071236"/>
                  </a:ext>
                </a:extLst>
              </a:tr>
            </a:tbl>
          </a:graphicData>
        </a:graphic>
      </p:graphicFrame>
      <p:pic>
        <p:nvPicPr>
          <p:cNvPr id="7" name="[FP]" descr="[FP]">
            <a:extLst>
              <a:ext uri="{FF2B5EF4-FFF2-40B4-BE49-F238E27FC236}">
                <a16:creationId xmlns:a16="http://schemas.microsoft.com/office/drawing/2014/main" id="{C80E713A-27D7-471A-9297-6CD4151A9971}"/>
              </a:ext>
            </a:extLst>
          </p:cNvPr>
          <p:cNvPicPr>
            <a:picLocks noChangeAspect="1"/>
          </p:cNvPicPr>
          <p:nvPr/>
        </p:nvPicPr>
        <p:blipFill>
          <a:blip r:embed="R0713db179adb4b02">
            <a:extLst>
              <a:ext uri="{28A0092B-C50C-407E-A947-70E740481C1C}">
                <a14:useLocalDpi xmlns:a14="http://schemas.microsoft.com/office/drawing/2010/main" val="0"/>
              </a:ext>
            </a:extLst>
          </a:blip>
          <a:stretch>
            <a:fillRect/>
          </a:stretch>
        </p:blipFill>
        <p:spPr>
          <a:xfrm>
            <a:off x="214361" y="1714348"/>
            <a:ext cx="2902475" cy="4351338"/>
          </a:xfrm>
          <a:prstGeom prst="rect">
            <a:avLst/>
          </a:prstGeom>
        </p:spPr>
      </p:pic>
      <p:pic>
        <p:nvPicPr>
          <p:cNvPr id="11" name="[FV1]" descr="[FV1]">
            <a:extLst>
              <a:ext uri="{FF2B5EF4-FFF2-40B4-BE49-F238E27FC236}">
                <a16:creationId xmlns:a16="http://schemas.microsoft.com/office/drawing/2014/main" id="{95A1EC47-8063-435B-9340-91DBB33FE9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4982" y="5672321"/>
            <a:ext cx="665008" cy="827694"/>
          </a:xfrm>
          <a:prstGeom prst="rect">
            <a:avLst/>
          </a:prstGeom>
        </p:spPr>
      </p:pic>
      <p:pic>
        <p:nvPicPr>
          <p:cNvPr id="13" name="[FV2]" descr="[FV2]">
            <a:extLst>
              <a:ext uri="{FF2B5EF4-FFF2-40B4-BE49-F238E27FC236}">
                <a16:creationId xmlns:a16="http://schemas.microsoft.com/office/drawing/2014/main" id="{65D6E13E-B1E1-4CA4-8F00-9E73059CD0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3131" y="5680558"/>
            <a:ext cx="665008" cy="827694"/>
          </a:xfrm>
          <a:prstGeom prst="rect">
            <a:avLst/>
          </a:prstGeom>
        </p:spPr>
      </p:pic>
    </p:spTree>
    <p:extLst>
      <p:ext uri="{BB962C8B-B14F-4D97-AF65-F5344CB8AC3E}">
        <p14:creationId xmlns:p14="http://schemas.microsoft.com/office/powerpoint/2010/main" val="2124728287"/>
      </p:ext>
    </p:extLst>
  </p:cSld>
  <p:clrMapOvr>
    <a:masterClrMapping/>
  </p:clrMapOvr>
</p:sld>
</file>

<file path=ppt/slides/slide5.xml><?xml version="1.0" encoding="utf-8"?>
<p:sld xmlns:a16="http://schemas.microsoft.com/office/drawing/2014/main" xmlns:p14="http://schemas.microsoft.com/office/powerpoint/2010/main" xmlns:a14="http://schemas.microsoft.com/office/drawing/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ONDO]" descr="[FONDO]">
            <a:extLst>
              <a:ext uri="{FF2B5EF4-FFF2-40B4-BE49-F238E27FC236}">
                <a16:creationId xmlns:a16="http://schemas.microsoft.com/office/drawing/2014/main" id="{AE2FEBDB-ED54-FF79-0EF8-AA9E7C8EA417}"/>
              </a:ext>
            </a:extLst>
          </p:cNvPr>
          <p:cNvPicPr>
            <a:picLocks noChangeAspect="1"/>
          </p:cNvPicPr>
          <p:nvPr/>
        </p:nvPicPr>
        <p:blipFill>
          <a:blip r:embed="Rfd6c96fa8b084ba8"/>
          <a:stretch>
            <a:fillRect/>
          </a:stretch>
        </p:blipFill>
        <p:spPr>
          <a:xfrm>
            <a:off x="1" y="0"/>
            <a:ext cx="12401280" cy="6969519"/>
          </a:xfrm>
          <a:prstGeom prst="rect">
            <a:avLst/>
          </a:prstGeom>
        </p:spPr>
      </p:pic>
      <p:graphicFrame>
        <p:nvGraphicFramePr>
          <p:cNvPr id="10" name="Tabla 9">
            <a:extLst>
              <a:ext uri="{FF2B5EF4-FFF2-40B4-BE49-F238E27FC236}">
                <a16:creationId xmlns:a16="http://schemas.microsoft.com/office/drawing/2014/main" id="{BC4CEC18-7797-7786-F517-147A6AD7242D}"/>
              </a:ext>
            </a:extLst>
          </p:cNvPr>
          <p:cNvGraphicFramePr>
            <a:graphicFrameLocks noGrp="1"/>
          </p:cNvGraphicFramePr>
          <p:nvPr>
            <p:extLst>
              <p:ext uri="{D42A27DB-BD31-4B8C-83A1-F6EECF244321}">
                <p14:modId xmlns:p14="http://schemas.microsoft.com/office/powerpoint/2010/main" val="1791400885"/>
              </p:ext>
            </p:extLst>
          </p:nvPr>
        </p:nvGraphicFramePr>
        <p:xfrm>
          <a:off x="3252159" y="1370610"/>
          <a:ext cx="9149122" cy="5266098"/>
        </p:xfrm>
        <a:graphic>
          <a:graphicData uri="http://schemas.openxmlformats.org/drawingml/2006/table">
            <a:tbl>
              <a:tblPr firstRow="1" bandRow="1">
                <a:tableStyleId>{5C22544A-7EE6-4342-B048-85BDC9FD1C3A}</a:tableStyleId>
              </a:tblPr>
              <a:tblGrid>
                <a:gridCol w="2462314">
                  <a:extLst>
                    <a:ext uri="{9D8B030D-6E8A-4147-A177-3AD203B41FA5}">
                      <a16:colId xmlns:a16="http://schemas.microsoft.com/office/drawing/2014/main" val="2746230745"/>
                    </a:ext>
                  </a:extLst>
                </a:gridCol>
                <a:gridCol w="3343404">
                  <a:extLst>
                    <a:ext uri="{9D8B030D-6E8A-4147-A177-3AD203B41FA5}">
                      <a16:colId xmlns:a16="http://schemas.microsoft.com/office/drawing/2014/main" val="3075986152"/>
                    </a:ext>
                  </a:extLst>
                </a:gridCol>
                <a:gridCol w="3343404">
                  <a:extLst>
                    <a:ext uri="{9D8B030D-6E8A-4147-A177-3AD203B41FA5}">
                      <a16:colId xmlns:a16="http://schemas.microsoft.com/office/drawing/2014/main" val="4044500939"/>
                    </a:ext>
                  </a:extLst>
                </a:gridCol>
              </a:tblGrid>
              <a:tr h="319663">
                <a:tc gridSpan="3">
                  <a:txBody>
                    <a:bodyPr/>
                    <a:lstStyle/>
                    <a:p>
                      <a:r>
                        <a:rPr lang="es-MX" sz="1600" dirty="0"/>
                        <a:t>RICARDO ALBERTO NAVARRO GONZALEZ</a:t>
                      </a:r>
                    </a:p>
                  </a:txBody>
                  <a:tcPr/>
                </a:tc>
                <a:tc hMerge="1">
                  <a:txBody>
                    <a:bodyPr/>
                    <a:lstStyle/>
                    <a:p>
                      <a:endParaRPr lang="es-MX" dirty="0"/>
                    </a:p>
                  </a:txBody>
                  <a:tcPr/>
                </a:tc>
                <a:tc hMerge="1">
                  <a:txBody>
                    <a:bodyPr/>
                    <a:lstStyle/>
                    <a:p>
                      <a:endParaRPr lang="es-MX"/>
                    </a:p>
                  </a:txBody>
                  <a:tcPr/>
                </a:tc>
                <a:extLst>
                  <a:ext uri="{0D108BD9-81ED-4DB2-BD59-A6C34878D82A}">
                    <a16:rowId xmlns:a16="http://schemas.microsoft.com/office/drawing/2014/main" val="3979505418"/>
                  </a:ext>
                </a:extLst>
              </a:tr>
              <a:tr h="319663">
                <a:tc>
                  <a:txBody>
                    <a:bodyPr/>
                    <a:lstStyle/>
                    <a:p>
                      <a:r>
                        <a:rPr lang="es-MX" sz="1100" b="1" dirty="0">
                          <a:solidFill>
                            <a:schemeClr val="bg1"/>
                          </a:solidFill>
                        </a:rPr>
                        <a:t>GRUPO DELICTIVO</a:t>
                      </a:r>
                    </a:p>
                  </a:txBody>
                  <a:tcPr>
                    <a:solidFill>
                      <a:schemeClr val="accent1">
                        <a:lumMod val="75000"/>
                      </a:schemeClr>
                    </a:solidFill>
                  </a:tcPr>
                </a:tc>
                <a:tc>
                  <a:txBody>
                    <a:bodyPr/>
                    <a:lstStyle/>
                    <a:p>
                      <a:r>
                        <a:rPr lang="es-MX" sz="1200" b="1" dirty="0"/>
                        <a:t>CJNG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dirty="0"/>
                        <a:t>EJECUTOR</a:t>
                      </a:r>
                    </a:p>
                  </a:txBody>
                  <a:tcPr/>
                </a:tc>
                <a:extLst>
                  <a:ext uri="{0D108BD9-81ED-4DB2-BD59-A6C34878D82A}">
                    <a16:rowId xmlns:a16="http://schemas.microsoft.com/office/drawing/2014/main" val="201189607"/>
                  </a:ext>
                </a:extLst>
              </a:tr>
              <a:tr h="725435">
                <a:tc>
                  <a:txBody>
                    <a:bodyPr/>
                    <a:lstStyle/>
                    <a:p>
                      <a:r>
                        <a:rPr lang="es-MX" sz="1100" b="1" kern="1200" dirty="0">
                          <a:solidFill>
                            <a:schemeClr val="bg1"/>
                          </a:solidFill>
                          <a:latin typeface="+mn-lt"/>
                          <a:ea typeface="+mn-ea"/>
                          <a:cs typeface="+mn-cs"/>
                        </a:rPr>
                        <a:t>DELITOS / INGRESOS</a:t>
                      </a:r>
                    </a:p>
                  </a:txBody>
                  <a:tcPr>
                    <a:solidFill>
                      <a:schemeClr val="accent1">
                        <a:lumMod val="75000"/>
                      </a:schemeClr>
                    </a:solidFill>
                  </a:tcPr>
                </a:tc>
                <a:tc gridSpan="2">
                  <a:txBody>
                    <a:bodyPr/>
                    <a:lstStyle/>
                    <a:p>
                      <a:pPr marL="0" indent="0">
                        <a:buFont typeface="Arial" panose="020B0604020202020204" pitchFamily="34" charset="0"/>
                        <a:buNone/>
                      </a:pPr>
                      <a:r>
                        <a:rPr lang="es-MX" sz="1100" dirty="0"/>
                        <a:t>
• Homicidio Doloso — 18/06/2020 19:10
• Lesiones Dolosas — 12/05/2019 21:20</a:t>
                      </a:r>
                    </a:p>
                  </a:txBody>
                  <a:tcPr/>
                </a:tc>
                <a:tc hMerge="1">
                  <a:txBody>
                    <a:bodyPr/>
                    <a:lstStyle/>
                    <a:p>
                      <a:endParaRPr lang="es-MX"/>
                    </a:p>
                  </a:txBody>
                  <a:tcPr/>
                </a:tc>
                <a:extLst>
                  <a:ext uri="{0D108BD9-81ED-4DB2-BD59-A6C34878D82A}">
                    <a16:rowId xmlns:a16="http://schemas.microsoft.com/office/drawing/2014/main" val="3340689267"/>
                  </a:ext>
                </a:extLst>
              </a:tr>
              <a:tr h="1044626">
                <a:tc>
                  <a:txBody>
                    <a:bodyPr/>
                    <a:lstStyle/>
                    <a:p>
                      <a:r>
                        <a:rPr lang="es-MX" sz="1100" b="1" kern="1200" dirty="0">
                          <a:solidFill>
                            <a:schemeClr val="bg1"/>
                          </a:solidFill>
                          <a:latin typeface="+mn-lt"/>
                          <a:ea typeface="+mn-ea"/>
                          <a:cs typeface="+mn-cs"/>
                        </a:rPr>
                        <a:t>CARPETAS DE INVESTIGACIÓN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a:solidFill>
                            <a:schemeClr val="dk1"/>
                          </a:solidFill>
                          <a:latin typeface="+mn-lt"/>
                          <a:ea typeface="+mn-ea"/>
                          <a:cs typeface="+mn-cs"/>
                        </a:rPr>
                        <a:t>
• CI/AGS/10918/05-19 Lesiones dolosas calificadas por golpes</a:t>
                      </a: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3218073216"/>
                  </a:ext>
                </a:extLst>
              </a:tr>
              <a:tr h="1593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100" b="1" dirty="0">
                          <a:solidFill>
                            <a:schemeClr val="bg1"/>
                          </a:solidFill>
                        </a:rPr>
                        <a:t>ORDENES DE APREHENSIÓN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dirty="0">
                          <a:solidFill>
                            <a:schemeClr val="dk1"/>
                          </a:solidFill>
                          <a:latin typeface="+mn-lt"/>
                          <a:ea typeface="+mn-ea"/>
                          <a:cs typeface="+mn-cs"/>
                        </a:rPr>
                        <a:t>
• HOMICIDIO DOLOSO CALIFICADO — CUMPLIMENTADA</a:t>
                      </a:r>
                    </a:p>
                  </a:txBody>
                  <a:tcPr/>
                </a:tc>
                <a:tc hMerge="1">
                  <a:txBody>
                    <a:bodyPr/>
                    <a:lstStyle/>
                    <a:p>
                      <a:endParaRPr lang="es-MX"/>
                    </a:p>
                  </a:txBody>
                  <a:tcPr/>
                </a:tc>
                <a:extLst>
                  <a:ext uri="{0D108BD9-81ED-4DB2-BD59-A6C34878D82A}">
                    <a16:rowId xmlns:a16="http://schemas.microsoft.com/office/drawing/2014/main" val="3169124086"/>
                  </a:ext>
                </a:extLst>
              </a:tr>
              <a:tr h="795285">
                <a:tc>
                  <a:txBody>
                    <a:bodyPr/>
                    <a:lstStyle/>
                    <a:p>
                      <a:r>
                        <a:rPr lang="es-MX" sz="1100" b="1" dirty="0"/>
                        <a:t> </a:t>
                      </a:r>
                      <a:r>
                        <a:rPr lang="es-MX" sz="1100" b="1" dirty="0">
                          <a:solidFill>
                            <a:schemeClr val="bg1"/>
                          </a:solidFill>
                        </a:rPr>
                        <a:t>ESTATUS </a:t>
                      </a:r>
                    </a:p>
                  </a:txBody>
                  <a:tcPr>
                    <a:solidFill>
                      <a:schemeClr val="accent1">
                        <a:lumMod val="75000"/>
                      </a:schemeClr>
                    </a:solidFill>
                  </a:tcPr>
                </a:tc>
                <a:tc gridSpan="2">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MX" sz="1100" kern="1200" dirty="0">
                          <a:solidFill>
                            <a:schemeClr val="dk1"/>
                          </a:solidFill>
                          <a:latin typeface="+mn-lt"/>
                          <a:ea typeface="+mn-ea"/>
                          <a:cs typeface="+mn-cs"/>
                        </a:rPr>
                        <a:t>Sentenciado, se sentencio por violacion</a:t>
                      </a:r>
                    </a:p>
                  </a:txBody>
                  <a:tcPr/>
                </a:tc>
                <a:tc hMerge="1">
                  <a:txBody>
                    <a:bodyPr/>
                    <a:lstStyle/>
                    <a:p>
                      <a:endParaRPr lang="es-MX"/>
                    </a:p>
                  </a:txBody>
                  <a:tcPr/>
                </a:tc>
                <a:extLst>
                  <a:ext uri="{0D108BD9-81ED-4DB2-BD59-A6C34878D82A}">
                    <a16:rowId xmlns:a16="http://schemas.microsoft.com/office/drawing/2014/main" val="3558537792"/>
                  </a:ext>
                </a:extLst>
              </a:tr>
              <a:tr h="1786729">
                <a:tc>
                  <a:txBody>
                    <a:bodyPr/>
                    <a:lstStyle/>
                    <a:p>
                      <a:r>
                        <a:rPr lang="es-MX" sz="1100" b="1" kern="1200" dirty="0">
                          <a:solidFill>
                            <a:schemeClr val="bg1"/>
                          </a:solidFill>
                          <a:latin typeface="+mn-lt"/>
                          <a:ea typeface="+mn-ea"/>
                          <a:cs typeface="+mn-cs"/>
                        </a:rPr>
                        <a:t>ASUNTOS RELACIONADOS</a:t>
                      </a:r>
                    </a:p>
                  </a:txBody>
                  <a:tcPr>
                    <a:solidFill>
                      <a:schemeClr val="accent1">
                        <a:lumMod val="75000"/>
                      </a:schemeClr>
                    </a:solidFill>
                  </a:tcPr>
                </a:tc>
                <a:tc gridSpan="2">
                  <a:txBody>
                    <a:bodyPr/>
                    <a:lstStyle/>
                    <a:p>
                      <a:pPr marL="171450" indent="-171450" algn="just">
                        <a:buFontTx/>
                        <a:buChar char="-"/>
                      </a:pPr>
                      <a:r>
                        <a:rPr lang="es-MX" sz="1100" kern="1200" dirty="0">
                          <a:solidFill>
                            <a:schemeClr val="dk1"/>
                          </a:solidFill>
                          <a:latin typeface="+mn-lt"/>
                          <a:ea typeface="+mn-ea"/>
                          <a:cs typeface="+mn-cs"/>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p>
                    <a:p>
                      <a:pPr marL="0" indent="0" algn="just">
                        <a:buFontTx/>
                        <a:buNone/>
                      </a:pPr>
                      <a:endParaRPr lang="es-MX" sz="1100" kern="1200" dirty="0">
                        <a:solidFill>
                          <a:schemeClr val="dk1"/>
                        </a:solidFill>
                        <a:latin typeface="+mn-lt"/>
                        <a:ea typeface="+mn-ea"/>
                        <a:cs typeface="+mn-cs"/>
                      </a:endParaRPr>
                    </a:p>
                    <a:p>
                      <a:pPr marL="0" indent="0" algn="just">
                        <a:buFontTx/>
                        <a:buNone/>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[V2] </a:t>
                      </a:r>
                    </a:p>
                    <a:p>
                      <a:pPr marL="0" indent="0" algn="just">
                        <a:buFontTx/>
                        <a:buNone/>
                      </a:pP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4024071236"/>
                  </a:ext>
                </a:extLst>
              </a:tr>
            </a:tbl>
          </a:graphicData>
        </a:graphic>
      </p:graphicFrame>
      <p:pic>
        <p:nvPicPr>
          <p:cNvPr id="7" name="[FP]" descr="[FP]">
            <a:extLst>
              <a:ext uri="{FF2B5EF4-FFF2-40B4-BE49-F238E27FC236}">
                <a16:creationId xmlns:a16="http://schemas.microsoft.com/office/drawing/2014/main" id="{C80E713A-27D7-471A-9297-6CD4151A9971}"/>
              </a:ext>
            </a:extLst>
          </p:cNvPr>
          <p:cNvPicPr>
            <a:picLocks noChangeAspect="1"/>
          </p:cNvPicPr>
          <p:nvPr/>
        </p:nvPicPr>
        <p:blipFill>
          <a:blip r:embed="R87421a4731324cb0">
            <a:extLst>
              <a:ext uri="{28A0092B-C50C-407E-A947-70E740481C1C}">
                <a14:useLocalDpi xmlns:a14="http://schemas.microsoft.com/office/drawing/2010/main" val="0"/>
              </a:ext>
            </a:extLst>
          </a:blip>
          <a:stretch>
            <a:fillRect/>
          </a:stretch>
        </p:blipFill>
        <p:spPr>
          <a:xfrm>
            <a:off x="214361" y="1714348"/>
            <a:ext cx="2902475" cy="4351338"/>
          </a:xfrm>
          <a:prstGeom prst="rect">
            <a:avLst/>
          </a:prstGeom>
        </p:spPr>
      </p:pic>
      <p:pic>
        <p:nvPicPr>
          <p:cNvPr id="11" name="[FV1]" descr="[FV1]">
            <a:extLst>
              <a:ext uri="{FF2B5EF4-FFF2-40B4-BE49-F238E27FC236}">
                <a16:creationId xmlns:a16="http://schemas.microsoft.com/office/drawing/2014/main" id="{95A1EC47-8063-435B-9340-91DBB33FE9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4982" y="5672321"/>
            <a:ext cx="665008" cy="827694"/>
          </a:xfrm>
          <a:prstGeom prst="rect">
            <a:avLst/>
          </a:prstGeom>
        </p:spPr>
      </p:pic>
      <p:pic>
        <p:nvPicPr>
          <p:cNvPr id="13" name="[FV2]" descr="[FV2]">
            <a:extLst>
              <a:ext uri="{FF2B5EF4-FFF2-40B4-BE49-F238E27FC236}">
                <a16:creationId xmlns:a16="http://schemas.microsoft.com/office/drawing/2014/main" id="{65D6E13E-B1E1-4CA4-8F00-9E73059CD0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3131" y="5680558"/>
            <a:ext cx="665008" cy="827694"/>
          </a:xfrm>
          <a:prstGeom prst="rect">
            <a:avLst/>
          </a:prstGeom>
        </p:spPr>
      </p:pic>
    </p:spTree>
    <p:extLst>
      <p:ext uri="{BB962C8B-B14F-4D97-AF65-F5344CB8AC3E}">
        <p14:creationId xmlns:p14="http://schemas.microsoft.com/office/powerpoint/2010/main" val="2124728287"/>
      </p:ext>
    </p:extLst>
  </p:cSld>
  <p:clrMapOvr>
    <a:masterClrMapping/>
  </p:clrMapOvr>
</p:sld>
</file>

<file path=ppt/slides/slide6.xml><?xml version="1.0" encoding="utf-8"?>
<p:sld xmlns:a16="http://schemas.microsoft.com/office/drawing/2014/main" xmlns:p14="http://schemas.microsoft.com/office/powerpoint/2010/main" xmlns:a14="http://schemas.microsoft.com/office/drawing/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FONDO]" descr="[FONDO]">
            <a:extLst>
              <a:ext uri="{FF2B5EF4-FFF2-40B4-BE49-F238E27FC236}">
                <a16:creationId xmlns:a16="http://schemas.microsoft.com/office/drawing/2014/main" id="{AE2FEBDB-ED54-FF79-0EF8-AA9E7C8EA417}"/>
              </a:ext>
            </a:extLst>
          </p:cNvPr>
          <p:cNvPicPr>
            <a:picLocks noChangeAspect="1"/>
          </p:cNvPicPr>
          <p:nvPr/>
        </p:nvPicPr>
        <p:blipFill>
          <a:blip r:embed="R6397364da22946f8"/>
          <a:stretch>
            <a:fillRect/>
          </a:stretch>
        </p:blipFill>
        <p:spPr>
          <a:xfrm>
            <a:off x="1" y="0"/>
            <a:ext cx="12401280" cy="6969519"/>
          </a:xfrm>
          <a:prstGeom prst="rect">
            <a:avLst/>
          </a:prstGeom>
        </p:spPr>
      </p:pic>
      <p:graphicFrame>
        <p:nvGraphicFramePr>
          <p:cNvPr id="10" name="Tabla 9">
            <a:extLst>
              <a:ext uri="{FF2B5EF4-FFF2-40B4-BE49-F238E27FC236}">
                <a16:creationId xmlns:a16="http://schemas.microsoft.com/office/drawing/2014/main" id="{BC4CEC18-7797-7786-F517-147A6AD7242D}"/>
              </a:ext>
            </a:extLst>
          </p:cNvPr>
          <p:cNvGraphicFramePr>
            <a:graphicFrameLocks noGrp="1"/>
          </p:cNvGraphicFramePr>
          <p:nvPr>
            <p:extLst>
              <p:ext uri="{D42A27DB-BD31-4B8C-83A1-F6EECF244321}">
                <p14:modId xmlns:p14="http://schemas.microsoft.com/office/powerpoint/2010/main" val="1791400885"/>
              </p:ext>
            </p:extLst>
          </p:nvPr>
        </p:nvGraphicFramePr>
        <p:xfrm>
          <a:off x="3252159" y="1370610"/>
          <a:ext cx="9149122" cy="5266098"/>
        </p:xfrm>
        <a:graphic>
          <a:graphicData uri="http://schemas.openxmlformats.org/drawingml/2006/table">
            <a:tbl>
              <a:tblPr firstRow="1" bandRow="1">
                <a:tableStyleId>{5C22544A-7EE6-4342-B048-85BDC9FD1C3A}</a:tableStyleId>
              </a:tblPr>
              <a:tblGrid>
                <a:gridCol w="2462314">
                  <a:extLst>
                    <a:ext uri="{9D8B030D-6E8A-4147-A177-3AD203B41FA5}">
                      <a16:colId xmlns:a16="http://schemas.microsoft.com/office/drawing/2014/main" val="2746230745"/>
                    </a:ext>
                  </a:extLst>
                </a:gridCol>
                <a:gridCol w="3343404">
                  <a:extLst>
                    <a:ext uri="{9D8B030D-6E8A-4147-A177-3AD203B41FA5}">
                      <a16:colId xmlns:a16="http://schemas.microsoft.com/office/drawing/2014/main" val="3075986152"/>
                    </a:ext>
                  </a:extLst>
                </a:gridCol>
                <a:gridCol w="3343404">
                  <a:extLst>
                    <a:ext uri="{9D8B030D-6E8A-4147-A177-3AD203B41FA5}">
                      <a16:colId xmlns:a16="http://schemas.microsoft.com/office/drawing/2014/main" val="4044500939"/>
                    </a:ext>
                  </a:extLst>
                </a:gridCol>
              </a:tblGrid>
              <a:tr h="319663">
                <a:tc gridSpan="3">
                  <a:txBody>
                    <a:bodyPr/>
                    <a:lstStyle/>
                    <a:p>
                      <a:r>
                        <a:rPr lang="es-MX" sz="1600" dirty="0"/>
                        <a:t>JOSUE CASTORENA ESPARZA</a:t>
                      </a:r>
                    </a:p>
                  </a:txBody>
                  <a:tcPr/>
                </a:tc>
                <a:tc hMerge="1">
                  <a:txBody>
                    <a:bodyPr/>
                    <a:lstStyle/>
                    <a:p>
                      <a:endParaRPr lang="es-MX" dirty="0"/>
                    </a:p>
                  </a:txBody>
                  <a:tcPr/>
                </a:tc>
                <a:tc hMerge="1">
                  <a:txBody>
                    <a:bodyPr/>
                    <a:lstStyle/>
                    <a:p>
                      <a:endParaRPr lang="es-MX"/>
                    </a:p>
                  </a:txBody>
                  <a:tcPr/>
                </a:tc>
                <a:extLst>
                  <a:ext uri="{0D108BD9-81ED-4DB2-BD59-A6C34878D82A}">
                    <a16:rowId xmlns:a16="http://schemas.microsoft.com/office/drawing/2014/main" val="3979505418"/>
                  </a:ext>
                </a:extLst>
              </a:tr>
              <a:tr h="319663">
                <a:tc>
                  <a:txBody>
                    <a:bodyPr/>
                    <a:lstStyle/>
                    <a:p>
                      <a:r>
                        <a:rPr lang="es-MX" sz="1100" b="1" dirty="0">
                          <a:solidFill>
                            <a:schemeClr val="bg1"/>
                          </a:solidFill>
                        </a:rPr>
                        <a:t>GRUPO DELICTIVO</a:t>
                      </a:r>
                    </a:p>
                  </a:txBody>
                  <a:tcPr>
                    <a:solidFill>
                      <a:schemeClr val="accent1">
                        <a:lumMod val="75000"/>
                      </a:schemeClr>
                    </a:solidFill>
                  </a:tcPr>
                </a:tc>
                <a:tc>
                  <a:txBody>
                    <a:bodyPr/>
                    <a:lstStyle/>
                    <a:p>
                      <a:r>
                        <a:rPr lang="es-MX" sz="1200" b="1" dirty="0"/>
                        <a:t>CJNG</a:t>
                      </a:r>
                    </a:p>
                  </a:txBody>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200" b="1" dirty="0"/>
                        <a:t>EJECUTOR</a:t>
                      </a:r>
                    </a:p>
                  </a:txBody>
                  <a:tcPr/>
                </a:tc>
                <a:extLst>
                  <a:ext uri="{0D108BD9-81ED-4DB2-BD59-A6C34878D82A}">
                    <a16:rowId xmlns:a16="http://schemas.microsoft.com/office/drawing/2014/main" val="201189607"/>
                  </a:ext>
                </a:extLst>
              </a:tr>
              <a:tr h="725435">
                <a:tc>
                  <a:txBody>
                    <a:bodyPr/>
                    <a:lstStyle/>
                    <a:p>
                      <a:r>
                        <a:rPr lang="es-MX" sz="1100" b="1" kern="1200" dirty="0">
                          <a:solidFill>
                            <a:schemeClr val="bg1"/>
                          </a:solidFill>
                          <a:latin typeface="+mn-lt"/>
                          <a:ea typeface="+mn-ea"/>
                          <a:cs typeface="+mn-cs"/>
                        </a:rPr>
                        <a:t>DELITOS / INGRESOS</a:t>
                      </a:r>
                    </a:p>
                  </a:txBody>
                  <a:tcPr>
                    <a:solidFill>
                      <a:schemeClr val="accent1">
                        <a:lumMod val="75000"/>
                      </a:schemeClr>
                    </a:solidFill>
                  </a:tcPr>
                </a:tc>
                <a:tc gridSpan="2">
                  <a:txBody>
                    <a:bodyPr/>
                    <a:lstStyle/>
                    <a:p>
                      <a:pPr marL="0" indent="0">
                        <a:buFont typeface="Arial" panose="020B0604020202020204" pitchFamily="34" charset="0"/>
                        <a:buNone/>
                      </a:pPr>
                      <a:r>
                        <a:rPr lang="es-MX" sz="1100" dirty="0"/>
                        <a:t>
• Contra la Salud — 31/07/2022 14:17
• Contra la Salud — 06/12/2019 21:20</a:t>
                      </a:r>
                    </a:p>
                  </a:txBody>
                  <a:tcPr/>
                </a:tc>
                <a:tc hMerge="1">
                  <a:txBody>
                    <a:bodyPr/>
                    <a:lstStyle/>
                    <a:p>
                      <a:endParaRPr lang="es-MX"/>
                    </a:p>
                  </a:txBody>
                  <a:tcPr/>
                </a:tc>
                <a:extLst>
                  <a:ext uri="{0D108BD9-81ED-4DB2-BD59-A6C34878D82A}">
                    <a16:rowId xmlns:a16="http://schemas.microsoft.com/office/drawing/2014/main" val="3340689267"/>
                  </a:ext>
                </a:extLst>
              </a:tr>
              <a:tr h="1044626">
                <a:tc>
                  <a:txBody>
                    <a:bodyPr/>
                    <a:lstStyle/>
                    <a:p>
                      <a:r>
                        <a:rPr lang="es-MX" sz="1100" b="1" kern="1200" dirty="0">
                          <a:solidFill>
                            <a:schemeClr val="bg1"/>
                          </a:solidFill>
                          <a:latin typeface="+mn-lt"/>
                          <a:ea typeface="+mn-ea"/>
                          <a:cs typeface="+mn-cs"/>
                        </a:rPr>
                        <a:t>CARPETAS DE INVESTIGACIÓN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a:solidFill>
                            <a:schemeClr val="dk1"/>
                          </a:solidFill>
                          <a:latin typeface="+mn-lt"/>
                          <a:ea typeface="+mn-ea"/>
                          <a:cs typeface="+mn-cs"/>
                        </a:rPr>
                        <a:t>
• CI/RIN/00425/06-23 Contra la Salud</a:t>
                      </a: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3218073216"/>
                  </a:ext>
                </a:extLst>
              </a:tr>
              <a:tr h="15938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s-MX" sz="1100" b="1" dirty="0">
                          <a:solidFill>
                            <a:schemeClr val="bg1"/>
                          </a:solidFill>
                        </a:rPr>
                        <a:t>ORDENES DE APREHENSIÓN</a:t>
                      </a:r>
                    </a:p>
                  </a:txBody>
                  <a:tcPr>
                    <a:solidFill>
                      <a:schemeClr val="accent1">
                        <a:lumMod val="75000"/>
                      </a:schemeClr>
                    </a:solidFill>
                  </a:tcPr>
                </a:tc>
                <a:tc gridSpan="2">
                  <a:txBody>
                    <a:bodyPr/>
                    <a:lstStyle/>
                    <a:p>
                      <a:pPr marL="0" indent="0" algn="l" defTabSz="914400" rtl="0" eaLnBrk="1" latinLnBrk="0" hangingPunct="1">
                        <a:buFont typeface="Arial" panose="020B0604020202020204" pitchFamily="34" charset="0"/>
                        <a:buNone/>
                      </a:pPr>
                      <a:r>
                        <a:rPr lang="es-MX" sz="1100" kern="1200" dirty="0">
                          <a:solidFill>
                            <a:schemeClr val="dk1"/>
                          </a:solidFill>
                          <a:latin typeface="+mn-lt"/>
                          <a:ea typeface="+mn-ea"/>
                          <a:cs typeface="+mn-cs"/>
                        </a:rPr>
                        <a:t>
• HOMICIDIO DOLOSO CALIFICADO — CUMPLIMENTADA</a:t>
                      </a:r>
                    </a:p>
                  </a:txBody>
                  <a:tcPr/>
                </a:tc>
                <a:tc hMerge="1">
                  <a:txBody>
                    <a:bodyPr/>
                    <a:lstStyle/>
                    <a:p>
                      <a:endParaRPr lang="es-MX"/>
                    </a:p>
                  </a:txBody>
                  <a:tcPr/>
                </a:tc>
                <a:extLst>
                  <a:ext uri="{0D108BD9-81ED-4DB2-BD59-A6C34878D82A}">
                    <a16:rowId xmlns:a16="http://schemas.microsoft.com/office/drawing/2014/main" val="3169124086"/>
                  </a:ext>
                </a:extLst>
              </a:tr>
              <a:tr h="795285">
                <a:tc>
                  <a:txBody>
                    <a:bodyPr/>
                    <a:lstStyle/>
                    <a:p>
                      <a:r>
                        <a:rPr lang="es-MX" sz="1100" b="1" dirty="0"/>
                        <a:t> </a:t>
                      </a:r>
                      <a:r>
                        <a:rPr lang="es-MX" sz="1100" b="1" dirty="0">
                          <a:solidFill>
                            <a:schemeClr val="bg1"/>
                          </a:solidFill>
                        </a:rPr>
                        <a:t>ESTATUS </a:t>
                      </a:r>
                    </a:p>
                  </a:txBody>
                  <a:tcPr>
                    <a:solidFill>
                      <a:schemeClr val="accent1">
                        <a:lumMod val="75000"/>
                      </a:schemeClr>
                    </a:solidFill>
                  </a:tcPr>
                </a:tc>
                <a:tc gridSpan="2">
                  <a:txBody>
                    <a:bodyPr/>
                    <a:lstStyle/>
                    <a:p>
                      <a:pPr marL="0" marR="0" lvl="0" indent="0" algn="just"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s-MX" sz="1100" kern="1200" dirty="0">
                          <a:solidFill>
                            <a:schemeClr val="dk1"/>
                          </a:solidFill>
                          <a:latin typeface="+mn-lt"/>
                          <a:ea typeface="+mn-ea"/>
                          <a:cs typeface="+mn-cs"/>
                        </a:rPr>
                        <a:t>Sentenciado, se sentencio por violacion</a:t>
                      </a:r>
                    </a:p>
                  </a:txBody>
                  <a:tcPr/>
                </a:tc>
                <a:tc hMerge="1">
                  <a:txBody>
                    <a:bodyPr/>
                    <a:lstStyle/>
                    <a:p>
                      <a:endParaRPr lang="es-MX"/>
                    </a:p>
                  </a:txBody>
                  <a:tcPr/>
                </a:tc>
                <a:extLst>
                  <a:ext uri="{0D108BD9-81ED-4DB2-BD59-A6C34878D82A}">
                    <a16:rowId xmlns:a16="http://schemas.microsoft.com/office/drawing/2014/main" val="3558537792"/>
                  </a:ext>
                </a:extLst>
              </a:tr>
              <a:tr h="1786729">
                <a:tc>
                  <a:txBody>
                    <a:bodyPr/>
                    <a:lstStyle/>
                    <a:p>
                      <a:r>
                        <a:rPr lang="es-MX" sz="1100" b="1" kern="1200" dirty="0">
                          <a:solidFill>
                            <a:schemeClr val="bg1"/>
                          </a:solidFill>
                          <a:latin typeface="+mn-lt"/>
                          <a:ea typeface="+mn-ea"/>
                          <a:cs typeface="+mn-cs"/>
                        </a:rPr>
                        <a:t>ASUNTOS RELACIONADOS</a:t>
                      </a:r>
                    </a:p>
                  </a:txBody>
                  <a:tcPr>
                    <a:solidFill>
                      <a:schemeClr val="accent1">
                        <a:lumMod val="75000"/>
                      </a:schemeClr>
                    </a:solidFill>
                  </a:tcPr>
                </a:tc>
                <a:tc gridSpan="2">
                  <a:txBody>
                    <a:bodyPr/>
                    <a:lstStyle/>
                    <a:p>
                      <a:pPr marL="171450" indent="-171450" algn="just">
                        <a:buFontTx/>
                        <a:buChar char="-"/>
                      </a:pPr>
                      <a:r>
                        <a:rPr lang="es-MX" sz="1100" kern="1200" dirty="0">
                          <a:solidFill>
                            <a:schemeClr val="dk1"/>
                          </a:solidFill>
                          <a:latin typeface="+mn-lt"/>
                          <a:ea typeface="+mn-ea"/>
                          <a:cs typeface="+mn-cs"/>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p>
                    <a:p>
                      <a:pPr marL="0" indent="0" algn="just">
                        <a:buFontTx/>
                        <a:buNone/>
                      </a:pPr>
                      <a:endParaRPr lang="es-MX" sz="1100" kern="1200" dirty="0">
                        <a:solidFill>
                          <a:schemeClr val="dk1"/>
                        </a:solidFill>
                        <a:latin typeface="+mn-lt"/>
                        <a:ea typeface="+mn-ea"/>
                        <a:cs typeface="+mn-cs"/>
                      </a:endParaRPr>
                    </a:p>
                    <a:p>
                      <a:pPr marL="0" indent="0" algn="just">
                        <a:buFontTx/>
                        <a:buNone/>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 </a:t>
                      </a:r>
                    </a:p>
                    <a:p>
                      <a:pPr marL="0" marR="0" lvl="0" indent="0" algn="just" defTabSz="914400" rtl="0" eaLnBrk="1" fontAlgn="auto" latinLnBrk="0" hangingPunct="1">
                        <a:lnSpc>
                          <a:spcPct val="100000"/>
                        </a:lnSpc>
                        <a:spcBef>
                          <a:spcPts val="0"/>
                        </a:spcBef>
                        <a:spcAft>
                          <a:spcPts val="0"/>
                        </a:spcAft>
                        <a:buClrTx/>
                        <a:buSzTx/>
                        <a:buFontTx/>
                        <a:buNone/>
                        <a:tabLst/>
                        <a:defRPr/>
                      </a:pPr>
                      <a:endParaRPr lang="es-MX" sz="1100" kern="1200" dirty="0">
                        <a:solidFill>
                          <a:schemeClr val="dk1"/>
                        </a:solidFill>
                        <a:latin typeface="+mn-lt"/>
                        <a:ea typeface="+mn-ea"/>
                        <a:cs typeface="+mn-cs"/>
                      </a:endParaRPr>
                    </a:p>
                    <a:p>
                      <a:pPr marL="0" marR="0" lvl="0" indent="0" algn="just" defTabSz="914400" rtl="0" eaLnBrk="1" fontAlgn="auto" latinLnBrk="0" hangingPunct="1">
                        <a:lnSpc>
                          <a:spcPct val="100000"/>
                        </a:lnSpc>
                        <a:spcBef>
                          <a:spcPts val="0"/>
                        </a:spcBef>
                        <a:spcAft>
                          <a:spcPts val="0"/>
                        </a:spcAft>
                        <a:buClrTx/>
                        <a:buSzTx/>
                        <a:buFontTx/>
                        <a:buNone/>
                        <a:tabLst/>
                        <a:defRPr/>
                      </a:pPr>
                      <a:r>
                        <a:rPr lang="es-MX" sz="1100" kern="1200" dirty="0">
                          <a:solidFill>
                            <a:schemeClr val="dk1"/>
                          </a:solidFill>
                          <a:latin typeface="+mn-lt"/>
                          <a:ea typeface="+mn-ea"/>
                          <a:cs typeface="+mn-cs"/>
                        </a:rPr>
                        <a:t>[V2] </a:t>
                      </a:r>
                    </a:p>
                    <a:p>
                      <a:pPr marL="0" indent="0" algn="just">
                        <a:buFontTx/>
                        <a:buNone/>
                      </a:pPr>
                      <a:endParaRPr lang="es-MX" sz="1100" kern="1200" dirty="0">
                        <a:solidFill>
                          <a:schemeClr val="dk1"/>
                        </a:solidFill>
                        <a:latin typeface="+mn-lt"/>
                        <a:ea typeface="+mn-ea"/>
                        <a:cs typeface="+mn-cs"/>
                      </a:endParaRPr>
                    </a:p>
                  </a:txBody>
                  <a:tcPr/>
                </a:tc>
                <a:tc hMerge="1">
                  <a:txBody>
                    <a:bodyPr/>
                    <a:lstStyle/>
                    <a:p>
                      <a:endParaRPr lang="es-MX"/>
                    </a:p>
                  </a:txBody>
                  <a:tcPr/>
                </a:tc>
                <a:extLst>
                  <a:ext uri="{0D108BD9-81ED-4DB2-BD59-A6C34878D82A}">
                    <a16:rowId xmlns:a16="http://schemas.microsoft.com/office/drawing/2014/main" val="4024071236"/>
                  </a:ext>
                </a:extLst>
              </a:tr>
            </a:tbl>
          </a:graphicData>
        </a:graphic>
      </p:graphicFrame>
      <p:pic>
        <p:nvPicPr>
          <p:cNvPr id="7" name="[FP]" descr="[FP]">
            <a:extLst>
              <a:ext uri="{FF2B5EF4-FFF2-40B4-BE49-F238E27FC236}">
                <a16:creationId xmlns:a16="http://schemas.microsoft.com/office/drawing/2014/main" id="{C80E713A-27D7-471A-9297-6CD4151A9971}"/>
              </a:ext>
            </a:extLst>
          </p:cNvPr>
          <p:cNvPicPr>
            <a:picLocks noChangeAspect="1"/>
          </p:cNvPicPr>
          <p:nvPr/>
        </p:nvPicPr>
        <p:blipFill>
          <a:blip r:embed="R3ffa6accbb6749b3">
            <a:extLst>
              <a:ext uri="{28A0092B-C50C-407E-A947-70E740481C1C}">
                <a14:useLocalDpi xmlns:a14="http://schemas.microsoft.com/office/drawing/2010/main" val="0"/>
              </a:ext>
            </a:extLst>
          </a:blip>
          <a:stretch>
            <a:fillRect/>
          </a:stretch>
        </p:blipFill>
        <p:spPr>
          <a:xfrm>
            <a:off x="214361" y="1714348"/>
            <a:ext cx="2902475" cy="4351338"/>
          </a:xfrm>
          <a:prstGeom prst="rect">
            <a:avLst/>
          </a:prstGeom>
        </p:spPr>
      </p:pic>
      <p:pic>
        <p:nvPicPr>
          <p:cNvPr id="11" name="[FV1]" descr="[FV1]">
            <a:extLst>
              <a:ext uri="{FF2B5EF4-FFF2-40B4-BE49-F238E27FC236}">
                <a16:creationId xmlns:a16="http://schemas.microsoft.com/office/drawing/2014/main" id="{95A1EC47-8063-435B-9340-91DBB33FE9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584982" y="5672321"/>
            <a:ext cx="665008" cy="827694"/>
          </a:xfrm>
          <a:prstGeom prst="rect">
            <a:avLst/>
          </a:prstGeom>
        </p:spPr>
      </p:pic>
      <p:pic>
        <p:nvPicPr>
          <p:cNvPr id="13" name="[FV2]" descr="[FV2]">
            <a:extLst>
              <a:ext uri="{FF2B5EF4-FFF2-40B4-BE49-F238E27FC236}">
                <a16:creationId xmlns:a16="http://schemas.microsoft.com/office/drawing/2014/main" id="{65D6E13E-B1E1-4CA4-8F00-9E73059CD0B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93131" y="5680558"/>
            <a:ext cx="665008" cy="827694"/>
          </a:xfrm>
          <a:prstGeom prst="rect">
            <a:avLst/>
          </a:prstGeom>
        </p:spPr>
      </p:pic>
    </p:spTree>
    <p:extLst>
      <p:ext uri="{BB962C8B-B14F-4D97-AF65-F5344CB8AC3E}">
        <p14:creationId xmlns:p14="http://schemas.microsoft.com/office/powerpoint/2010/main" val="2124728287"/>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TotalTime>
  <Words>48</Words>
  <Application>Microsoft Office PowerPoint</Application>
  <PresentationFormat>Panorámica</PresentationFormat>
  <Paragraphs>19</Paragraphs>
  <Slides>1</Slides>
  <Notes>0</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1</vt:i4>
      </vt:variant>
    </vt:vector>
  </HeadingPairs>
  <TitlesOfParts>
    <vt:vector size="5" baseType="lpstr">
      <vt:lpstr>Arial</vt:lpstr>
      <vt:lpstr>Calibri</vt:lpstr>
      <vt:lpstr>Calibri Light</vt:lpstr>
      <vt:lpstr>Tema de Office</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Leo</dc:creator>
  <cp:lastModifiedBy>Usuario Leonardo Adrian De Lira Castanon</cp:lastModifiedBy>
  <cp:revision>28</cp:revision>
  <dcterms:created xsi:type="dcterms:W3CDTF">2025-11-06T06:04:42Z</dcterms:created>
  <dcterms:modified xsi:type="dcterms:W3CDTF">2025-11-12T15:25:39Z</dcterms:modified>
</cp:coreProperties>
</file>

<file path=docProps/thumbnail.jpeg>
</file>